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57" r:id="rId4"/>
    <p:sldId id="267" r:id="rId5"/>
    <p:sldId id="268" r:id="rId6"/>
    <p:sldId id="269" r:id="rId7"/>
    <p:sldId id="270" r:id="rId8"/>
    <p:sldId id="271" r:id="rId9"/>
    <p:sldId id="260" r:id="rId10"/>
    <p:sldId id="261" r:id="rId11"/>
    <p:sldId id="262" r:id="rId12"/>
    <p:sldId id="263" r:id="rId13"/>
    <p:sldId id="273" r:id="rId14"/>
    <p:sldId id="274" r:id="rId15"/>
    <p:sldId id="275" r:id="rId16"/>
    <p:sldId id="276" r:id="rId17"/>
    <p:sldId id="277" r:id="rId18"/>
    <p:sldId id="278" r:id="rId19"/>
    <p:sldId id="279" r:id="rId20"/>
    <p:sldId id="265" r:id="rId21"/>
    <p:sldId id="264" r:id="rId22"/>
    <p:sldId id="266"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9" autoAdjust="0"/>
    <p:restoredTop sz="94660"/>
  </p:normalViewPr>
  <p:slideViewPr>
    <p:cSldViewPr snapToGrid="0">
      <p:cViewPr varScale="1">
        <p:scale>
          <a:sx n="59" d="100"/>
          <a:sy n="59" d="100"/>
        </p:scale>
        <p:origin x="10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254AA-7703-43B5-94DD-2CE72A7D5C91}" type="datetimeFigureOut">
              <a:rPr lang="en-US" smtClean="0"/>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DBE6F-AEFE-42BA-AE06-270E25F2E895}" type="slidenum">
              <a:rPr lang="en-US" smtClean="0"/>
              <a:t>‹#›</a:t>
            </a:fld>
            <a:endParaRPr lang="en-US"/>
          </a:p>
        </p:txBody>
      </p:sp>
    </p:spTree>
    <p:extLst>
      <p:ext uri="{BB962C8B-B14F-4D97-AF65-F5344CB8AC3E}">
        <p14:creationId xmlns:p14="http://schemas.microsoft.com/office/powerpoint/2010/main" val="400522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533400"/>
            <a:ext cx="7178676" cy="4038600"/>
          </a:xfrm>
        </p:spPr>
      </p:sp>
      <p:sp>
        <p:nvSpPr>
          <p:cNvPr id="3" name="Notes Placeholder 2"/>
          <p:cNvSpPr>
            <a:spLocks noGrp="1"/>
          </p:cNvSpPr>
          <p:nvPr>
            <p:ph type="body" idx="1"/>
          </p:nvPr>
        </p:nvSpPr>
        <p:spPr/>
        <p:txBody>
          <a:bodyPr/>
          <a:lstStyle/>
          <a:p>
            <a:pPr>
              <a:defRPr/>
            </a:pPr>
            <a:endParaRPr lang="en-US" dirty="0" smtClean="0">
              <a:latin typeface="Tahoma" charset="0"/>
              <a:cs typeface="Tahoma" charset="0"/>
            </a:endParaRPr>
          </a:p>
          <a:p>
            <a:pPr>
              <a:defRPr/>
            </a:pPr>
            <a:r>
              <a:rPr lang="en-US" dirty="0" smtClean="0">
                <a:latin typeface="Tahoma" charset="0"/>
                <a:cs typeface="Tahoma" charset="0"/>
              </a:rPr>
              <a:t>Reinforce the Engagement and Exploration activities by reminding students that:</a:t>
            </a:r>
          </a:p>
          <a:p>
            <a:pPr marL="548640" indent="-274320">
              <a:buFont typeface="Arial" pitchFamily="34" charset="0"/>
              <a:buChar char="•"/>
              <a:defRPr/>
            </a:pPr>
            <a:r>
              <a:rPr lang="en-US" dirty="0" smtClean="0"/>
              <a:t>Technology is the modification of natural resources and human-made materials to meet human needs or wants and to solve problems that could not be done without technology. </a:t>
            </a:r>
          </a:p>
          <a:p>
            <a:pPr marL="548640" indent="-274320">
              <a:buFont typeface="Arial" pitchFamily="34" charset="0"/>
              <a:buChar char="•"/>
              <a:defRPr/>
            </a:pPr>
            <a:r>
              <a:rPr lang="en-US" dirty="0" smtClean="0"/>
              <a:t>Technology products/artifacts are not just electronics but also everything in society that helps humans to complete everyday tasks, such as combs, shoes, buildings, cars, lights, etc.</a:t>
            </a:r>
            <a:endParaRPr lang="en-US" sz="1600" dirty="0" smtClean="0"/>
          </a:p>
          <a:p>
            <a:pPr marL="548640" indent="-274320">
              <a:buFont typeface="Arial" pitchFamily="34" charset="0"/>
              <a:buChar char="•"/>
              <a:defRPr/>
            </a:pPr>
            <a:r>
              <a:rPr lang="en-US" dirty="0" smtClean="0"/>
              <a:t>Technology is not just products/artifacts but also the actions that humans take to create, invent, and innovate.</a:t>
            </a:r>
            <a:endParaRPr lang="en-US" sz="1600" dirty="0" smtClean="0"/>
          </a:p>
          <a:p>
            <a:pPr marL="548640" indent="-274320">
              <a:buFont typeface="Arial" pitchFamily="34" charset="0"/>
              <a:buChar char="•"/>
              <a:defRPr/>
            </a:pPr>
            <a:r>
              <a:rPr lang="en-US" dirty="0" smtClean="0"/>
              <a:t>Technology exists because humans develop it out of a need or want that must be satisfied (e.g., fire, shelter).</a:t>
            </a:r>
            <a:endParaRPr lang="en-US" sz="1600" dirty="0" smtClean="0"/>
          </a:p>
          <a:p>
            <a:pPr marL="548640" indent="-274320">
              <a:buFont typeface="Arial" pitchFamily="34" charset="0"/>
              <a:buChar char="•"/>
              <a:defRPr/>
            </a:pPr>
            <a:r>
              <a:rPr lang="en-US" dirty="0" smtClean="0"/>
              <a:t>Humans improve technology when needs or wants change or need updating.</a:t>
            </a:r>
            <a:endParaRPr lang="en-US" sz="1600" dirty="0" smtClean="0"/>
          </a:p>
          <a:p>
            <a:pPr marL="548640" indent="-274320">
              <a:buFont typeface="Arial" pitchFamily="34" charset="0"/>
              <a:buChar char="•"/>
              <a:defRPr/>
            </a:pPr>
            <a:r>
              <a:rPr lang="en-US" dirty="0" smtClean="0"/>
              <a:t>Creativity is an asset to technology development.</a:t>
            </a:r>
            <a:endParaRPr lang="en-US" sz="1600" dirty="0" smtClean="0"/>
          </a:p>
          <a:p>
            <a:pPr marL="548640" indent="-274320">
              <a:buFont typeface="Arial" pitchFamily="34" charset="0"/>
              <a:buChar char="•"/>
              <a:defRPr/>
            </a:pPr>
            <a:r>
              <a:rPr lang="en-US" dirty="0" smtClean="0"/>
              <a:t>When technology is able to meet the need or want of humans, that is what makes it creative. Creativity involves being able to find solutions to problems that ordinarily without any brainstorming would be possible to solve.  Creativity also involves designing a product that positively impacts society with minimal to no amount of harm caused as of the result of its use (output), its development (processing), or contents used/selected (input).</a:t>
            </a:r>
            <a:endParaRPr lang="en-US" sz="1600" dirty="0" smtClean="0"/>
          </a:p>
          <a:p>
            <a:pPr marL="548640" indent="-274320">
              <a:buFont typeface="Arial" pitchFamily="34" charset="0"/>
              <a:buChar char="•"/>
              <a:defRPr/>
            </a:pPr>
            <a:r>
              <a:rPr lang="en-US" dirty="0" smtClean="0"/>
              <a:t>Technology is often produced in teams because collective ideas have more options and variety than just the one person’s contribution. However, individual ideas alone have often resulted in new products and systems to help solve problems.</a:t>
            </a:r>
            <a:endParaRPr lang="en-US" sz="1600" dirty="0" smtClean="0"/>
          </a:p>
          <a:p>
            <a:pPr marL="548640" indent="-274320">
              <a:buFont typeface="Arial" pitchFamily="34" charset="0"/>
              <a:buChar char="•"/>
              <a:defRPr/>
            </a:pPr>
            <a:r>
              <a:rPr lang="en-US" dirty="0" smtClean="0"/>
              <a:t>Best teaming practices take place when members take turns talking, are considerate of others, and appreciative of others’ ideas.</a:t>
            </a:r>
            <a:endParaRPr lang="en-US" sz="1600" dirty="0" smtClean="0"/>
          </a:p>
          <a:p>
            <a:pPr marL="548640" indent="-274320">
              <a:buFont typeface="Arial" pitchFamily="34" charset="0"/>
              <a:buChar char="•"/>
              <a:defRPr/>
            </a:pPr>
            <a:r>
              <a:rPr lang="en-US" dirty="0" smtClean="0"/>
              <a:t>Technology is often a result to improvements on pre-existing designs.</a:t>
            </a:r>
          </a:p>
          <a:p>
            <a:pPr>
              <a:defRPr/>
            </a:pPr>
            <a:endParaRPr lang="en-US" dirty="0" smtClean="0"/>
          </a:p>
          <a:p>
            <a:pPr>
              <a:defRPr/>
            </a:pPr>
            <a:r>
              <a:rPr lang="en-US" dirty="0" smtClean="0">
                <a:latin typeface="Tahoma" charset="0"/>
                <a:cs typeface="Tahoma" charset="0"/>
              </a:rPr>
              <a:t>Have examples ready to share for discussion (e.g., </a:t>
            </a:r>
            <a:r>
              <a:rPr lang="en-US" dirty="0" smtClean="0">
                <a:solidFill>
                  <a:srgbClr val="FFFF00"/>
                </a:solidFill>
                <a:latin typeface="Tahoma" charset="0"/>
                <a:cs typeface="Tahoma" charset="0"/>
              </a:rPr>
              <a:t>[text needed])</a:t>
            </a:r>
            <a:r>
              <a:rPr lang="en-US" dirty="0" smtClean="0">
                <a:latin typeface="Tahoma" charset="0"/>
                <a:cs typeface="Tahoma" charset="0"/>
              </a:rPr>
              <a:t>.</a:t>
            </a:r>
          </a:p>
          <a:p>
            <a:pPr>
              <a:defRPr/>
            </a:pPr>
            <a:endParaRPr lang="en-US" dirty="0" smtClean="0">
              <a:latin typeface="Tahoma" charset="0"/>
              <a:cs typeface="Tahoma" charset="0"/>
            </a:endParaRPr>
          </a:p>
          <a:p>
            <a:pPr>
              <a:defRPr/>
            </a:pPr>
            <a:r>
              <a:rPr lang="en-US" dirty="0" smtClean="0">
                <a:latin typeface="Tahoma" charset="0"/>
                <a:cs typeface="Tahoma" charset="0"/>
              </a:rPr>
              <a:t>Remind students to complete “Part II” of Student Resource 1.1.4, “Unit 1 Notes.”</a:t>
            </a:r>
          </a:p>
        </p:txBody>
      </p:sp>
      <p:sp>
        <p:nvSpPr>
          <p:cNvPr id="4" name="Header Placeholder 3"/>
          <p:cNvSpPr>
            <a:spLocks noGrp="1"/>
          </p:cNvSpPr>
          <p:nvPr>
            <p:ph type="hdr" sz="quarter" idx="10"/>
          </p:nvPr>
        </p:nvSpPr>
        <p:spPr/>
        <p:txBody>
          <a:bodyPr/>
          <a:lstStyle/>
          <a:p>
            <a:pPr>
              <a:defRPr/>
            </a:pPr>
            <a:r>
              <a:rPr lang="en-US" smtClean="0"/>
              <a:t>STEM</a:t>
            </a:r>
            <a:r>
              <a:rPr lang="en-US" smtClean="0">
                <a:sym typeface="Wingdings"/>
              </a:rPr>
              <a:t></a:t>
            </a:r>
            <a:r>
              <a:rPr lang="en-US" smtClean="0"/>
              <a:t>Center for Teaching &amp; Learning™      Engineering byDesign™</a:t>
            </a:r>
            <a:endParaRPr lang="en-US"/>
          </a:p>
        </p:txBody>
      </p:sp>
      <p:sp>
        <p:nvSpPr>
          <p:cNvPr id="5" name="Date Placeholder 4"/>
          <p:cNvSpPr>
            <a:spLocks noGrp="1"/>
          </p:cNvSpPr>
          <p:nvPr>
            <p:ph type="dt" idx="11"/>
          </p:nvPr>
        </p:nvSpPr>
        <p:spPr/>
        <p:txBody>
          <a:bodyPr/>
          <a:lstStyle/>
          <a:p>
            <a:pPr>
              <a:defRPr/>
            </a:pPr>
            <a:r>
              <a:rPr lang="en-US" smtClean="0"/>
              <a:t>12/01/2009</a:t>
            </a:r>
            <a:endParaRPr lang="en-US"/>
          </a:p>
        </p:txBody>
      </p:sp>
      <p:sp>
        <p:nvSpPr>
          <p:cNvPr id="6" name="Footer Placeholder 5"/>
          <p:cNvSpPr>
            <a:spLocks noGrp="1"/>
          </p:cNvSpPr>
          <p:nvPr>
            <p:ph type="ftr" sz="quarter" idx="12"/>
          </p:nvPr>
        </p:nvSpPr>
        <p:spPr/>
        <p:txBody>
          <a:bodyPr/>
          <a:lstStyle/>
          <a:p>
            <a:pPr>
              <a:defRPr/>
            </a:pPr>
            <a:r>
              <a:rPr lang="en-US" smtClean="0"/>
              <a:t>© International Technology Education Assoc</a:t>
            </a:r>
            <a:endParaRPr lang="en-US"/>
          </a:p>
        </p:txBody>
      </p:sp>
      <p:sp>
        <p:nvSpPr>
          <p:cNvPr id="7" name="Slide Number Placeholder 6"/>
          <p:cNvSpPr>
            <a:spLocks noGrp="1"/>
          </p:cNvSpPr>
          <p:nvPr>
            <p:ph type="sldNum" sz="quarter" idx="13"/>
          </p:nvPr>
        </p:nvSpPr>
        <p:spPr/>
        <p:txBody>
          <a:bodyPr/>
          <a:lstStyle/>
          <a:p>
            <a:r>
              <a:rPr lang="en-US" altLang="en-US" smtClean="0"/>
              <a:t>Slide #</a:t>
            </a:r>
            <a:fld id="{23948EEB-78C5-4432-8715-98C765FCBFBA}" type="slidenum">
              <a:rPr lang="en-US" altLang="en-US" smtClean="0"/>
              <a:pPr/>
              <a:t>3</a:t>
            </a:fld>
            <a:endParaRPr lang="en-US" altLang="en-US"/>
          </a:p>
        </p:txBody>
      </p:sp>
    </p:spTree>
    <p:extLst>
      <p:ext uri="{BB962C8B-B14F-4D97-AF65-F5344CB8AC3E}">
        <p14:creationId xmlns:p14="http://schemas.microsoft.com/office/powerpoint/2010/main" val="375766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19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1988"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1989"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7FD62D5A-E74E-4D94-B36E-4990FC68B6F5}" type="slidenum">
              <a:rPr lang="en-US" altLang="en-US" sz="1400">
                <a:latin typeface="Tahoma" panose="020B0604030504040204" pitchFamily="34" charset="0"/>
                <a:cs typeface="Tahoma" panose="020B0604030504040204" pitchFamily="34" charset="0"/>
              </a:rPr>
              <a:pPr/>
              <a:t>16</a:t>
            </a:fld>
            <a:endParaRPr lang="en-US" altLang="en-US" sz="1400">
              <a:latin typeface="Tahoma" panose="020B0604030504040204" pitchFamily="34" charset="0"/>
              <a:cs typeface="Tahoma" panose="020B0604030504040204" pitchFamily="34" charset="0"/>
            </a:endParaRPr>
          </a:p>
        </p:txBody>
      </p:sp>
      <p:sp>
        <p:nvSpPr>
          <p:cNvPr id="41990"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1991"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22938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301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3012"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3013"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3B36C702-82D2-44A5-8F6E-97BCFDEF02FF}" type="slidenum">
              <a:rPr lang="en-US" altLang="en-US" sz="1400">
                <a:latin typeface="Tahoma" panose="020B0604030504040204" pitchFamily="34" charset="0"/>
                <a:cs typeface="Tahoma" panose="020B0604030504040204" pitchFamily="34" charset="0"/>
              </a:rPr>
              <a:pPr/>
              <a:t>17</a:t>
            </a:fld>
            <a:endParaRPr lang="en-US" altLang="en-US" sz="1400">
              <a:latin typeface="Tahoma" panose="020B0604030504040204" pitchFamily="34" charset="0"/>
              <a:cs typeface="Tahoma" panose="020B0604030504040204" pitchFamily="34" charset="0"/>
            </a:endParaRPr>
          </a:p>
        </p:txBody>
      </p:sp>
      <p:sp>
        <p:nvSpPr>
          <p:cNvPr id="43014"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3015"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342332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403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4036"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4037"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FC85CAEC-F61D-437D-9EA5-4A8E55786ABD}" type="slidenum">
              <a:rPr lang="en-US" altLang="en-US" sz="1400">
                <a:latin typeface="Tahoma" panose="020B0604030504040204" pitchFamily="34" charset="0"/>
                <a:cs typeface="Tahoma" panose="020B0604030504040204" pitchFamily="34" charset="0"/>
              </a:rPr>
              <a:pPr/>
              <a:t>18</a:t>
            </a:fld>
            <a:endParaRPr lang="en-US" altLang="en-US" sz="1400">
              <a:latin typeface="Tahoma" panose="020B0604030504040204" pitchFamily="34" charset="0"/>
              <a:cs typeface="Tahoma" panose="020B0604030504040204" pitchFamily="34" charset="0"/>
            </a:endParaRPr>
          </a:p>
        </p:txBody>
      </p:sp>
      <p:sp>
        <p:nvSpPr>
          <p:cNvPr id="44038"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4039"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304943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710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7108"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7109"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5C385C6B-9F30-421E-BB86-9AEF70BA2DCA}" type="slidenum">
              <a:rPr lang="en-US" altLang="en-US" sz="1400">
                <a:latin typeface="Tahoma" panose="020B0604030504040204" pitchFamily="34" charset="0"/>
                <a:cs typeface="Tahoma" panose="020B0604030504040204" pitchFamily="34" charset="0"/>
              </a:rPr>
              <a:pPr/>
              <a:t>19</a:t>
            </a:fld>
            <a:endParaRPr lang="en-US" altLang="en-US" sz="1400">
              <a:latin typeface="Tahoma" panose="020B0604030504040204" pitchFamily="34" charset="0"/>
              <a:cs typeface="Tahoma" panose="020B0604030504040204" pitchFamily="34" charset="0"/>
            </a:endParaRPr>
          </a:p>
        </p:txBody>
      </p:sp>
      <p:sp>
        <p:nvSpPr>
          <p:cNvPr id="47110"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7111"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344992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813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8132"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8133"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0CD4D9A8-2FF0-446C-91C1-CCEA11F3705E}" type="slidenum">
              <a:rPr lang="en-US" altLang="en-US" sz="1400">
                <a:latin typeface="Tahoma" panose="020B0604030504040204" pitchFamily="34" charset="0"/>
                <a:cs typeface="Tahoma" panose="020B0604030504040204" pitchFamily="34" charset="0"/>
              </a:rPr>
              <a:pPr/>
              <a:t>21</a:t>
            </a:fld>
            <a:endParaRPr lang="en-US" altLang="en-US" sz="1400">
              <a:latin typeface="Tahoma" panose="020B0604030504040204" pitchFamily="34" charset="0"/>
              <a:cs typeface="Tahoma" panose="020B0604030504040204" pitchFamily="34" charset="0"/>
            </a:endParaRPr>
          </a:p>
        </p:txBody>
      </p:sp>
      <p:sp>
        <p:nvSpPr>
          <p:cNvPr id="48134"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8135"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99001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84138" y="533400"/>
            <a:ext cx="7178676" cy="403860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Copy and paste pictures off the internet or scan and paste from print materials.</a:t>
            </a:r>
          </a:p>
          <a:p>
            <a:r>
              <a:rPr lang="en-US" altLang="en-US" smtClean="0"/>
              <a:t>Include up to date examples as well as historic examples.</a:t>
            </a:r>
          </a:p>
          <a:p>
            <a:r>
              <a:rPr lang="en-US" altLang="en-US" smtClean="0"/>
              <a:t>Key words to use: greatest innovations of all times - top 100 innovations</a:t>
            </a:r>
          </a:p>
          <a:p>
            <a:endParaRPr lang="en-US" altLang="en-US" smtClean="0"/>
          </a:p>
          <a:p>
            <a:r>
              <a:rPr lang="en-US" altLang="en-US" smtClean="0"/>
              <a:t>After showing examples, have students write and share their own example.</a:t>
            </a:r>
          </a:p>
          <a:p>
            <a:r>
              <a:rPr lang="en-US" altLang="en-US" smtClean="0"/>
              <a:t>If using one, post words on a Word Wall. </a:t>
            </a:r>
          </a:p>
        </p:txBody>
      </p:sp>
      <p:sp>
        <p:nvSpPr>
          <p:cNvPr id="15364"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15365"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C0956FD6-5C66-406B-B428-1E27F2D4A4CF}" type="slidenum">
              <a:rPr lang="en-US" altLang="en-US" sz="1400">
                <a:latin typeface="Tahoma" panose="020B0604030504040204" pitchFamily="34" charset="0"/>
                <a:cs typeface="Tahoma" panose="020B0604030504040204" pitchFamily="34" charset="0"/>
              </a:rPr>
              <a:pPr/>
              <a:t>4</a:t>
            </a:fld>
            <a:endParaRPr lang="en-US" altLang="en-US" sz="1400">
              <a:latin typeface="Tahoma" panose="020B0604030504040204" pitchFamily="34" charset="0"/>
              <a:cs typeface="Tahoma" panose="020B0604030504040204" pitchFamily="34" charset="0"/>
            </a:endParaRPr>
          </a:p>
        </p:txBody>
      </p:sp>
      <p:sp>
        <p:nvSpPr>
          <p:cNvPr id="15366"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15367"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415576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84138" y="533400"/>
            <a:ext cx="7178676" cy="403860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Copy and paste pictures off the internet or scan and paste from print materials.</a:t>
            </a:r>
          </a:p>
          <a:p>
            <a:r>
              <a:rPr lang="en-US" altLang="en-US" smtClean="0"/>
              <a:t>Include up to date examples as well as historic examples.</a:t>
            </a:r>
          </a:p>
          <a:p>
            <a:r>
              <a:rPr lang="en-US" altLang="en-US" smtClean="0"/>
              <a:t>Key words to use: greatest innovations of all times - top 100 innovations</a:t>
            </a:r>
          </a:p>
          <a:p>
            <a:endParaRPr lang="en-US" altLang="en-US" smtClean="0"/>
          </a:p>
          <a:p>
            <a:r>
              <a:rPr lang="en-US" altLang="en-US" smtClean="0"/>
              <a:t>After showing examples, have students write and share their own example.</a:t>
            </a:r>
          </a:p>
          <a:p>
            <a:r>
              <a:rPr lang="en-US" altLang="en-US" smtClean="0"/>
              <a:t>If using one, post words on a Word Wall. </a:t>
            </a:r>
          </a:p>
        </p:txBody>
      </p:sp>
      <p:sp>
        <p:nvSpPr>
          <p:cNvPr id="16388"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16389"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EB0C8234-EBD3-4B82-BC4D-443E7F3A9B32}" type="slidenum">
              <a:rPr lang="en-US" altLang="en-US" sz="1400">
                <a:latin typeface="Tahoma" panose="020B0604030504040204" pitchFamily="34" charset="0"/>
                <a:cs typeface="Tahoma" panose="020B0604030504040204" pitchFamily="34" charset="0"/>
              </a:rPr>
              <a:pPr/>
              <a:t>5</a:t>
            </a:fld>
            <a:endParaRPr lang="en-US" altLang="en-US" sz="1400">
              <a:latin typeface="Tahoma" panose="020B0604030504040204" pitchFamily="34" charset="0"/>
              <a:cs typeface="Tahoma" panose="020B0604030504040204" pitchFamily="34" charset="0"/>
            </a:endParaRPr>
          </a:p>
        </p:txBody>
      </p:sp>
      <p:sp>
        <p:nvSpPr>
          <p:cNvPr id="16390"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16391"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384739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84138" y="533400"/>
            <a:ext cx="7178676" cy="40386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the systems loop, including closed systems (with feedback) and open systems (without feedback). Through discussion, help students to relate the systems model to other systems. </a:t>
            </a:r>
          </a:p>
        </p:txBody>
      </p:sp>
      <p:sp>
        <p:nvSpPr>
          <p:cNvPr id="23556" name="Rectangle 6"/>
          <p:cNvSpPr>
            <a:spLocks noGrp="1" noChangeArrowheads="1"/>
          </p:cNvSpPr>
          <p:nvPr>
            <p:ph type="ftr" sz="quarter" idx="4"/>
          </p:nvPr>
        </p:nvSpPr>
        <p:spPr bwMode="auto">
          <a:xfrm>
            <a:off x="149225" y="8382000"/>
            <a:ext cx="4919663"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smtClean="0">
                <a:latin typeface="Tahoma" panose="020B0604030504040204" pitchFamily="34" charset="0"/>
              </a:rPr>
              <a:t>© International Technology Education Assoc</a:t>
            </a:r>
          </a:p>
        </p:txBody>
      </p:sp>
      <p:sp>
        <p:nvSpPr>
          <p:cNvPr id="23557" name="Rectangle 7"/>
          <p:cNvSpPr>
            <a:spLocks noGrp="1" noChangeArrowheads="1"/>
          </p:cNvSpPr>
          <p:nvPr>
            <p:ph type="sldNum" sz="quarter" idx="5"/>
          </p:nvPr>
        </p:nvSpPr>
        <p:spPr bwMode="auto">
          <a:xfrm>
            <a:off x="5292725" y="8763000"/>
            <a:ext cx="12668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Slide #</a:t>
            </a:r>
            <a:fld id="{D6EF1A38-A95A-46D2-B1D9-CDEAFB36DF48}" type="slidenum">
              <a:rPr lang="en-US" altLang="en-US">
                <a:latin typeface="Tahoma" panose="020B0604030504040204" pitchFamily="34" charset="0"/>
              </a:rPr>
              <a:pPr/>
              <a:t>6</a:t>
            </a:fld>
            <a:endParaRPr lang="en-US" altLang="en-US">
              <a:latin typeface="Tahoma" panose="020B0604030504040204" pitchFamily="34" charset="0"/>
            </a:endParaRPr>
          </a:p>
        </p:txBody>
      </p:sp>
      <p:sp>
        <p:nvSpPr>
          <p:cNvPr id="2355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latin typeface="Tahoma" panose="020B0604030504040204" pitchFamily="34" charset="0"/>
              </a:rPr>
              <a:t>12/01/2009</a:t>
            </a:r>
          </a:p>
        </p:txBody>
      </p:sp>
      <p:sp>
        <p:nvSpPr>
          <p:cNvPr id="2355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latin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98159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4138" y="533400"/>
            <a:ext cx="7178676" cy="403860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help introduce Technology Systems, explain that technology is organized into systems.</a:t>
            </a:r>
          </a:p>
          <a:p>
            <a:r>
              <a:rPr lang="en-US" altLang="en-US" sz="500" smtClean="0"/>
              <a:t>These systems help use make sense of the Designed World.</a:t>
            </a:r>
          </a:p>
          <a:p>
            <a:r>
              <a:rPr lang="en-US" altLang="en-US" sz="500" smtClean="0"/>
              <a:t>Have students help you brainstorm words that would match with the descriptions.</a:t>
            </a:r>
          </a:p>
          <a:p>
            <a:r>
              <a:rPr lang="en-US" altLang="en-US" sz="500" smtClean="0"/>
              <a:t>Explain the systems rarely work by themselves they are dependent on other each other.  </a:t>
            </a:r>
          </a:p>
          <a:p>
            <a:r>
              <a:rPr lang="en-US" altLang="en-US" sz="500" smtClean="0"/>
              <a:t>Have students name a product and then tell what other technology it depends on.  Example - a cell phone depends on manufacturing</a:t>
            </a:r>
          </a:p>
          <a:p>
            <a:r>
              <a:rPr lang="en-US" altLang="en-US" sz="500" smtClean="0"/>
              <a:t>Further enhancement of this slide would be to put current pictures of the technology in the empty box.</a:t>
            </a:r>
          </a:p>
          <a:p>
            <a:endParaRPr lang="en-US" altLang="en-US" sz="500" smtClean="0"/>
          </a:p>
        </p:txBody>
      </p:sp>
      <p:sp>
        <p:nvSpPr>
          <p:cNvPr id="19460"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19461"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2E7B2D2B-FF0E-4E17-A7A0-D90D350F054C}" type="slidenum">
              <a:rPr lang="en-US" altLang="en-US" sz="1400">
                <a:latin typeface="Tahoma" panose="020B0604030504040204" pitchFamily="34" charset="0"/>
                <a:cs typeface="Tahoma" panose="020B0604030504040204" pitchFamily="34" charset="0"/>
              </a:rPr>
              <a:pPr/>
              <a:t>7</a:t>
            </a:fld>
            <a:endParaRPr lang="en-US" altLang="en-US" sz="1400">
              <a:latin typeface="Tahoma" panose="020B0604030504040204" pitchFamily="34" charset="0"/>
              <a:cs typeface="Tahoma" panose="020B0604030504040204" pitchFamily="34" charset="0"/>
            </a:endParaRPr>
          </a:p>
        </p:txBody>
      </p:sp>
      <p:sp>
        <p:nvSpPr>
          <p:cNvPr id="19462"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19463"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286963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3789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37892"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37893"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50852699-3F7D-449D-B405-7697BA1DCC41}" type="slidenum">
              <a:rPr lang="en-US" altLang="en-US" sz="1400">
                <a:latin typeface="Tahoma" panose="020B0604030504040204" pitchFamily="34" charset="0"/>
                <a:cs typeface="Tahoma" panose="020B0604030504040204" pitchFamily="34" charset="0"/>
              </a:rPr>
              <a:pPr/>
              <a:t>12</a:t>
            </a:fld>
            <a:endParaRPr lang="en-US" altLang="en-US" sz="1400">
              <a:latin typeface="Tahoma" panose="020B0604030504040204" pitchFamily="34" charset="0"/>
              <a:cs typeface="Tahoma" panose="020B0604030504040204" pitchFamily="34" charset="0"/>
            </a:endParaRPr>
          </a:p>
        </p:txBody>
      </p:sp>
      <p:sp>
        <p:nvSpPr>
          <p:cNvPr id="37894"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37895"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104005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3891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38916"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38917"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441AAF93-A9AE-4359-9DEF-26DE62517634}" type="slidenum">
              <a:rPr lang="en-US" altLang="en-US" sz="1400">
                <a:latin typeface="Tahoma" panose="020B0604030504040204" pitchFamily="34" charset="0"/>
                <a:cs typeface="Tahoma" panose="020B0604030504040204" pitchFamily="34" charset="0"/>
              </a:rPr>
              <a:pPr/>
              <a:t>13</a:t>
            </a:fld>
            <a:endParaRPr lang="en-US" altLang="en-US" sz="1400">
              <a:latin typeface="Tahoma" panose="020B0604030504040204" pitchFamily="34" charset="0"/>
              <a:cs typeface="Tahoma" panose="020B0604030504040204" pitchFamily="34" charset="0"/>
            </a:endParaRPr>
          </a:p>
        </p:txBody>
      </p:sp>
      <p:sp>
        <p:nvSpPr>
          <p:cNvPr id="38918"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38919"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80467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3993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39940"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39941"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5F6393AA-1CD8-47D0-AC7A-0A7BF34781B5}" type="slidenum">
              <a:rPr lang="en-US" altLang="en-US" sz="1400">
                <a:latin typeface="Tahoma" panose="020B0604030504040204" pitchFamily="34" charset="0"/>
                <a:cs typeface="Tahoma" panose="020B0604030504040204" pitchFamily="34" charset="0"/>
              </a:rPr>
              <a:pPr/>
              <a:t>14</a:t>
            </a:fld>
            <a:endParaRPr lang="en-US" altLang="en-US" sz="1400">
              <a:latin typeface="Tahoma" panose="020B0604030504040204" pitchFamily="34" charset="0"/>
              <a:cs typeface="Tahoma" panose="020B0604030504040204" pitchFamily="34" charset="0"/>
            </a:endParaRPr>
          </a:p>
        </p:txBody>
      </p:sp>
      <p:sp>
        <p:nvSpPr>
          <p:cNvPr id="39942"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39943"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341908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4138" y="533400"/>
            <a:ext cx="7178676" cy="4038600"/>
          </a:xfrm>
          <a:solidFill>
            <a:srgbClr val="FFFFFF"/>
          </a:solidFill>
          <a:ln/>
        </p:spPr>
      </p:sp>
      <p:sp>
        <p:nvSpPr>
          <p:cNvPr id="4096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1600200" lvl="3" indent="-228600"/>
            <a:endParaRPr lang="en-US" altLang="en-US" smtClean="0"/>
          </a:p>
        </p:txBody>
      </p:sp>
      <p:sp>
        <p:nvSpPr>
          <p:cNvPr id="40964" name="Rectangle 6"/>
          <p:cNvSpPr txBox="1">
            <a:spLocks noGrp="1" noChangeArrowheads="1"/>
          </p:cNvSpPr>
          <p:nvPr/>
        </p:nvSpPr>
        <p:spPr bwMode="auto">
          <a:xfrm>
            <a:off x="149225" y="8382000"/>
            <a:ext cx="4919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Verdana" panose="020B0604030504040204" pitchFamily="34" charset="0"/>
              </a:defRPr>
            </a:lvl1pPr>
            <a:lvl2pPr marL="742950" indent="-285750">
              <a:tabLst>
                <a:tab pos="228600" algn="l"/>
              </a:tabLst>
              <a:defRPr>
                <a:solidFill>
                  <a:schemeClr val="tx1"/>
                </a:solidFill>
                <a:latin typeface="Verdana" panose="020B0604030504040204" pitchFamily="34" charset="0"/>
              </a:defRPr>
            </a:lvl2pPr>
            <a:lvl3pPr marL="1143000" indent="-228600">
              <a:tabLst>
                <a:tab pos="228600" algn="l"/>
              </a:tabLst>
              <a:defRPr>
                <a:solidFill>
                  <a:schemeClr val="tx1"/>
                </a:solidFill>
                <a:latin typeface="Verdana" panose="020B0604030504040204" pitchFamily="34" charset="0"/>
              </a:defRPr>
            </a:lvl3pPr>
            <a:lvl4pPr marL="1600200" indent="-228600">
              <a:tabLst>
                <a:tab pos="228600" algn="l"/>
              </a:tabLst>
              <a:defRPr>
                <a:solidFill>
                  <a:schemeClr val="tx1"/>
                </a:solidFill>
                <a:latin typeface="Verdana" panose="020B0604030504040204" pitchFamily="34" charset="0"/>
              </a:defRPr>
            </a:lvl4pPr>
            <a:lvl5pPr marL="2057400" indent="-228600">
              <a:tabLst>
                <a:tab pos="228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Ls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 International Technology Education Assoc</a:t>
            </a:r>
          </a:p>
        </p:txBody>
      </p:sp>
      <p:sp>
        <p:nvSpPr>
          <p:cNvPr id="40965" name="Rectangle 7"/>
          <p:cNvSpPr txBox="1">
            <a:spLocks noGrp="1" noChangeArrowheads="1"/>
          </p:cNvSpPr>
          <p:nvPr/>
        </p:nvSpPr>
        <p:spPr bwMode="auto">
          <a:xfrm>
            <a:off x="5292725" y="8763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ahoma" panose="020B0604030504040204" pitchFamily="34" charset="0"/>
                <a:cs typeface="Tahoma" panose="020B0604030504040204" pitchFamily="34" charset="0"/>
              </a:rPr>
              <a:t>Slide #</a:t>
            </a:r>
            <a:fld id="{18ABCDF1-996D-429E-AB68-57B88B50BE21}" type="slidenum">
              <a:rPr lang="en-US" altLang="en-US" sz="1400">
                <a:latin typeface="Tahoma" panose="020B0604030504040204" pitchFamily="34" charset="0"/>
                <a:cs typeface="Tahoma" panose="020B0604030504040204" pitchFamily="34" charset="0"/>
              </a:rPr>
              <a:pPr/>
              <a:t>15</a:t>
            </a:fld>
            <a:endParaRPr lang="en-US" altLang="en-US" sz="1400">
              <a:latin typeface="Tahoma" panose="020B0604030504040204" pitchFamily="34" charset="0"/>
              <a:cs typeface="Tahoma" panose="020B0604030504040204" pitchFamily="34" charset="0"/>
            </a:endParaRPr>
          </a:p>
        </p:txBody>
      </p:sp>
      <p:sp>
        <p:nvSpPr>
          <p:cNvPr id="40966" name="Date Placeholder 5"/>
          <p:cNvSpPr txBox="1">
            <a:spLocks noGrp="1"/>
          </p:cNvSpPr>
          <p:nvPr/>
        </p:nvSpPr>
        <p:spPr bwMode="auto">
          <a:xfrm>
            <a:off x="388620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pPr algn="r"/>
            <a:r>
              <a:rPr lang="en-US" altLang="en-US" sz="1200">
                <a:latin typeface="Tahoma" panose="020B0604030504040204" pitchFamily="34" charset="0"/>
                <a:cs typeface="Tahoma" panose="020B0604030504040204" pitchFamily="34" charset="0"/>
              </a:rPr>
              <a:t>12/01/2009</a:t>
            </a:r>
          </a:p>
        </p:txBody>
      </p:sp>
      <p:sp>
        <p:nvSpPr>
          <p:cNvPr id="40967" name="Header Placeholder 6"/>
          <p:cNvSpPr txBox="1">
            <a:spLocks noGrp="1"/>
          </p:cNvSpPr>
          <p:nvPr/>
        </p:nvSpPr>
        <p:spPr bwMode="auto">
          <a:xfrm>
            <a:off x="0" y="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latin typeface="Tahoma" panose="020B0604030504040204" pitchFamily="34" charset="0"/>
                <a:cs typeface="Tahoma" panose="020B0604030504040204" pitchFamily="34" charset="0"/>
              </a:rPr>
              <a:t>STEMCenter for Teaching &amp; Learning™      Engineering byDesign™</a:t>
            </a:r>
          </a:p>
        </p:txBody>
      </p:sp>
    </p:spTree>
    <p:extLst>
      <p:ext uri="{BB962C8B-B14F-4D97-AF65-F5344CB8AC3E}">
        <p14:creationId xmlns:p14="http://schemas.microsoft.com/office/powerpoint/2010/main" val="77011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679F887-0D82-454F-95CB-DA83C61E10FE}" type="datetimeFigureOut">
              <a:rPr lang="en-US" smtClean="0"/>
              <a:t>8/3/2018</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021736E-0D79-49B8-B919-B629392C0EE2}" type="slidenum">
              <a:rPr lang="en-US" smtClean="0"/>
              <a:t>‹#›</a:t>
            </a:fld>
            <a:endParaRPr lang="en-US"/>
          </a:p>
        </p:txBody>
      </p:sp>
    </p:spTree>
    <p:extLst>
      <p:ext uri="{BB962C8B-B14F-4D97-AF65-F5344CB8AC3E}">
        <p14:creationId xmlns:p14="http://schemas.microsoft.com/office/powerpoint/2010/main" val="10560630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396994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40936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021736E-0D79-49B8-B919-B629392C0EE2}" type="slidenum">
              <a:rPr lang="en-US" smtClean="0"/>
              <a:t>‹#›</a:t>
            </a:fld>
            <a:endParaRPr lang="en-US"/>
          </a:p>
        </p:txBody>
      </p:sp>
    </p:spTree>
    <p:extLst>
      <p:ext uri="{BB962C8B-B14F-4D97-AF65-F5344CB8AC3E}">
        <p14:creationId xmlns:p14="http://schemas.microsoft.com/office/powerpoint/2010/main" val="200409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3279123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021736E-0D79-49B8-B919-B629392C0EE2}" type="slidenum">
              <a:rPr lang="en-US" smtClean="0"/>
              <a:t>‹#›</a:t>
            </a:fld>
            <a:endParaRPr lang="en-US"/>
          </a:p>
        </p:txBody>
      </p:sp>
    </p:spTree>
    <p:extLst>
      <p:ext uri="{BB962C8B-B14F-4D97-AF65-F5344CB8AC3E}">
        <p14:creationId xmlns:p14="http://schemas.microsoft.com/office/powerpoint/2010/main" val="104866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79F887-0D82-454F-95CB-DA83C61E10FE}"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28036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79F887-0D82-454F-95CB-DA83C61E10FE}"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516876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79F887-0D82-454F-95CB-DA83C61E10FE}"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309200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9F887-0D82-454F-95CB-DA83C61E10FE}"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75494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9F887-0D82-454F-95CB-DA83C61E10FE}"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67439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79F887-0D82-454F-95CB-DA83C61E10FE}"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280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9F887-0D82-454F-95CB-DA83C61E10FE}" type="datetimeFigureOut">
              <a:rPr lang="en-US" smtClean="0"/>
              <a:t>8/3/2018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498946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234870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39155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679F887-0D82-454F-95CB-DA83C61E10FE}" type="datetimeFigureOut">
              <a:rPr lang="en-US" smtClean="0"/>
              <a:t>8/3/2018</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059142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79F887-0D82-454F-95CB-DA83C61E10FE}"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297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79F887-0D82-454F-95CB-DA83C61E10FE}"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221816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79F887-0D82-454F-95CB-DA83C61E10FE}"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12223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9F887-0D82-454F-95CB-DA83C61E10FE}"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1736E-0D79-49B8-B919-B629392C0EE2}" type="slidenum">
              <a:rPr lang="en-US" smtClean="0"/>
              <a:t>‹#›</a:t>
            </a:fld>
            <a:endParaRPr lang="en-US"/>
          </a:p>
        </p:txBody>
      </p:sp>
    </p:spTree>
    <p:extLst>
      <p:ext uri="{BB962C8B-B14F-4D97-AF65-F5344CB8AC3E}">
        <p14:creationId xmlns:p14="http://schemas.microsoft.com/office/powerpoint/2010/main" val="149694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79F887-0D82-454F-95CB-DA83C61E10FE}" type="datetimeFigureOut">
              <a:rPr lang="en-US" smtClean="0"/>
              <a:t>8/3/2018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021736E-0D79-49B8-B919-B629392C0EE2}"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971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679F887-0D82-454F-95CB-DA83C61E10FE}" type="datetimeFigureOut">
              <a:rPr lang="en-US" smtClean="0"/>
              <a:t>8/3/2018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021736E-0D79-49B8-B919-B629392C0EE2}"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182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679F887-0D82-454F-95CB-DA83C61E10FE}" type="datetimeFigureOut">
              <a:rPr lang="en-US" smtClean="0"/>
              <a:t>8/3/2018</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021736E-0D79-49B8-B919-B629392C0EE2}" type="slidenum">
              <a:rPr lang="en-US" smtClean="0"/>
              <a:t>‹#›</a:t>
            </a:fld>
            <a:endParaRPr lang="en-US"/>
          </a:p>
        </p:txBody>
      </p:sp>
    </p:spTree>
    <p:extLst>
      <p:ext uri="{BB962C8B-B14F-4D97-AF65-F5344CB8AC3E}">
        <p14:creationId xmlns:p14="http://schemas.microsoft.com/office/powerpoint/2010/main" val="202443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679F887-0D82-454F-95CB-DA83C61E10FE}" type="datetimeFigureOut">
              <a:rPr lang="en-US" smtClean="0"/>
              <a:t>8/3/2018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021736E-0D79-49B8-B919-B629392C0EE2}" type="slidenum">
              <a:rPr lang="en-US" smtClean="0"/>
              <a:t>‹#›</a:t>
            </a:fld>
            <a:endParaRPr lang="en-US"/>
          </a:p>
        </p:txBody>
      </p:sp>
    </p:spTree>
    <p:extLst>
      <p:ext uri="{BB962C8B-B14F-4D97-AF65-F5344CB8AC3E}">
        <p14:creationId xmlns:p14="http://schemas.microsoft.com/office/powerpoint/2010/main" val="2176946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and Systems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737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9848" y="2121408"/>
            <a:ext cx="5029200" cy="4050792"/>
          </a:xfrm>
        </p:spPr>
        <p:txBody>
          <a:bodyPr>
            <a:normAutofit lnSpcReduction="10000"/>
          </a:bodyPr>
          <a:lstStyle/>
          <a:p>
            <a:r>
              <a:rPr lang="en-US" dirty="0" smtClean="0"/>
              <a:t>Criterion</a:t>
            </a:r>
          </a:p>
          <a:p>
            <a:pPr lvl="1"/>
            <a:r>
              <a:rPr lang="en-US" dirty="0"/>
              <a:t>a principle or standard by which something may be judged or decided.</a:t>
            </a:r>
          </a:p>
          <a:p>
            <a:r>
              <a:rPr lang="en-US" dirty="0" smtClean="0"/>
              <a:t>Design brief</a:t>
            </a:r>
          </a:p>
          <a:p>
            <a:pPr lvl="1"/>
            <a:r>
              <a:rPr lang="en-US" dirty="0" smtClean="0"/>
              <a:t>A document for a design project developed by a person or </a:t>
            </a:r>
            <a:r>
              <a:rPr lang="en-US" dirty="0"/>
              <a:t>team that </a:t>
            </a:r>
            <a:r>
              <a:rPr lang="en-US" dirty="0" smtClean="0"/>
              <a:t>outlines </a:t>
            </a:r>
            <a:r>
              <a:rPr lang="en-US" dirty="0"/>
              <a:t>the deliverables and scope of the project including any products or works (function and aesthetics), timing and budget.</a:t>
            </a:r>
          </a:p>
          <a:p>
            <a:r>
              <a:rPr lang="en-US" dirty="0" smtClean="0"/>
              <a:t>Brainstorming</a:t>
            </a:r>
          </a:p>
          <a:p>
            <a:pPr lvl="1"/>
            <a:r>
              <a:rPr lang="en-US" dirty="0"/>
              <a:t>A term used to describe the process of trying to generate a variety of ideas to meet a particular need or solve a problem</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871668"/>
            <a:ext cx="5939885" cy="4457700"/>
          </a:xfrm>
          <a:prstGeom prst="rect">
            <a:avLst/>
          </a:prstGeom>
        </p:spPr>
      </p:pic>
    </p:spTree>
    <p:extLst>
      <p:ext uri="{BB962C8B-B14F-4D97-AF65-F5344CB8AC3E}">
        <p14:creationId xmlns:p14="http://schemas.microsoft.com/office/powerpoint/2010/main" val="317805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Prototype</a:t>
            </a:r>
          </a:p>
          <a:p>
            <a:pPr lvl="1"/>
            <a:r>
              <a:rPr lang="en-US" sz="2000" dirty="0"/>
              <a:t>The original model of a product or system, used to plan production and troubleshoot problems.</a:t>
            </a:r>
          </a:p>
          <a:p>
            <a:r>
              <a:rPr lang="en-US" sz="2400" dirty="0" smtClean="0"/>
              <a:t>Artifact</a:t>
            </a:r>
          </a:p>
          <a:p>
            <a:pPr lvl="1"/>
            <a:r>
              <a:rPr lang="en-US" sz="2000" dirty="0"/>
              <a:t>a usually simple object (such as a tool or ornament) showing human workmanship or modification as distinguished from a natural </a:t>
            </a:r>
            <a:r>
              <a:rPr lang="en-US" sz="2000" dirty="0" smtClean="0"/>
              <a:t>object</a:t>
            </a:r>
            <a:r>
              <a:rPr lang="en-US" sz="2000" b="1" dirty="0" smtClean="0"/>
              <a:t> </a:t>
            </a:r>
            <a:r>
              <a:rPr lang="en-US" sz="2000" dirty="0" smtClean="0"/>
              <a:t>usually remaining </a:t>
            </a:r>
            <a:r>
              <a:rPr lang="en-US" sz="2000" dirty="0"/>
              <a:t>from a particular period</a:t>
            </a:r>
          </a:p>
          <a:p>
            <a:r>
              <a:rPr lang="en-US" sz="2400" dirty="0" smtClean="0"/>
              <a:t>Engineering</a:t>
            </a:r>
          </a:p>
          <a:p>
            <a:pPr lvl="1"/>
            <a:r>
              <a:rPr lang="en-US" sz="2000" dirty="0"/>
              <a:t>the branch of science and technology concerned with the design, building, and use of engines, machines, and </a:t>
            </a:r>
            <a:r>
              <a:rPr lang="en-US" sz="2000" dirty="0" smtClean="0"/>
              <a:t>structures</a:t>
            </a:r>
            <a:endParaRPr lang="en-US" sz="2000" dirty="0"/>
          </a:p>
        </p:txBody>
      </p:sp>
    </p:spTree>
    <p:extLst>
      <p:ext uri="{BB962C8B-B14F-4D97-AF65-F5344CB8AC3E}">
        <p14:creationId xmlns:p14="http://schemas.microsoft.com/office/powerpoint/2010/main" val="303279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Discussion</a:t>
            </a:r>
          </a:p>
        </p:txBody>
      </p:sp>
      <p:sp>
        <p:nvSpPr>
          <p:cNvPr id="16391" name="Rectangle 7"/>
          <p:cNvSpPr>
            <a:spLocks noGrp="1" noChangeArrowheads="1"/>
          </p:cNvSpPr>
          <p:nvPr>
            <p:ph idx="1"/>
          </p:nvPr>
        </p:nvSpPr>
        <p:spPr>
          <a:xfrm>
            <a:off x="1200150" y="2226468"/>
            <a:ext cx="10058400" cy="3319464"/>
          </a:xfrm>
        </p:spPr>
        <p:txBody>
          <a:bodyPr>
            <a:normAutofit/>
          </a:bodyPr>
          <a:lstStyle/>
          <a:p>
            <a:r>
              <a:rPr lang="en-US" altLang="en-US" sz="4800" dirty="0" smtClean="0">
                <a:solidFill>
                  <a:srgbClr val="000000"/>
                </a:solidFill>
              </a:rPr>
              <a:t>How do inventors and innovators arrive at a product or process?  </a:t>
            </a:r>
          </a:p>
        </p:txBody>
      </p:sp>
      <p:sp>
        <p:nvSpPr>
          <p:cNvPr id="16387"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86777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Discussion</a:t>
            </a:r>
          </a:p>
        </p:txBody>
      </p:sp>
      <p:sp>
        <p:nvSpPr>
          <p:cNvPr id="17415" name="Rectangle 7"/>
          <p:cNvSpPr>
            <a:spLocks noGrp="1" noChangeArrowheads="1"/>
          </p:cNvSpPr>
          <p:nvPr>
            <p:ph idx="1"/>
          </p:nvPr>
        </p:nvSpPr>
        <p:spPr>
          <a:xfrm>
            <a:off x="1385888" y="2509837"/>
            <a:ext cx="9853612" cy="2490788"/>
          </a:xfrm>
        </p:spPr>
        <p:txBody>
          <a:bodyPr>
            <a:noAutofit/>
          </a:bodyPr>
          <a:lstStyle/>
          <a:p>
            <a:r>
              <a:rPr lang="en-US" altLang="en-US" sz="4800" dirty="0" smtClean="0">
                <a:solidFill>
                  <a:srgbClr val="000000"/>
                </a:solidFill>
              </a:rPr>
              <a:t>How do inventors know where to start in the design process?  </a:t>
            </a:r>
          </a:p>
        </p:txBody>
      </p:sp>
      <p:sp>
        <p:nvSpPr>
          <p:cNvPr id="17411"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212098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Discussion</a:t>
            </a:r>
          </a:p>
        </p:txBody>
      </p:sp>
      <p:sp>
        <p:nvSpPr>
          <p:cNvPr id="18439" name="Rectangle 7"/>
          <p:cNvSpPr>
            <a:spLocks noGrp="1" noChangeArrowheads="1"/>
          </p:cNvSpPr>
          <p:nvPr>
            <p:ph idx="1"/>
          </p:nvPr>
        </p:nvSpPr>
        <p:spPr>
          <a:xfrm>
            <a:off x="1126331" y="2362199"/>
            <a:ext cx="10015538" cy="1981200"/>
          </a:xfrm>
        </p:spPr>
        <p:txBody>
          <a:bodyPr>
            <a:noAutofit/>
          </a:bodyPr>
          <a:lstStyle/>
          <a:p>
            <a:r>
              <a:rPr lang="en-US" altLang="en-US" sz="4800" dirty="0" smtClean="0">
                <a:solidFill>
                  <a:srgbClr val="000000"/>
                </a:solidFill>
              </a:rPr>
              <a:t>How do inventions and creativity influence each other? </a:t>
            </a:r>
          </a:p>
        </p:txBody>
      </p:sp>
      <p:sp>
        <p:nvSpPr>
          <p:cNvPr id="18435"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565404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Discussion</a:t>
            </a:r>
          </a:p>
        </p:txBody>
      </p:sp>
      <p:sp>
        <p:nvSpPr>
          <p:cNvPr id="19463" name="Rectangle 7"/>
          <p:cNvSpPr>
            <a:spLocks noGrp="1" noChangeArrowheads="1"/>
          </p:cNvSpPr>
          <p:nvPr>
            <p:ph idx="1"/>
          </p:nvPr>
        </p:nvSpPr>
        <p:spPr>
          <a:xfrm>
            <a:off x="1171574" y="2395538"/>
            <a:ext cx="9915525" cy="1981200"/>
          </a:xfrm>
        </p:spPr>
        <p:txBody>
          <a:bodyPr>
            <a:noAutofit/>
          </a:bodyPr>
          <a:lstStyle/>
          <a:p>
            <a:r>
              <a:rPr lang="en-US" altLang="en-US" sz="4800" dirty="0" smtClean="0">
                <a:solidFill>
                  <a:srgbClr val="000000"/>
                </a:solidFill>
              </a:rPr>
              <a:t>What are some ways to communicate your ideas to another person without using words?</a:t>
            </a:r>
          </a:p>
        </p:txBody>
      </p:sp>
      <p:sp>
        <p:nvSpPr>
          <p:cNvPr id="19459"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143937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Discussion</a:t>
            </a:r>
          </a:p>
        </p:txBody>
      </p:sp>
      <p:sp>
        <p:nvSpPr>
          <p:cNvPr id="20487" name="Rectangle 7"/>
          <p:cNvSpPr>
            <a:spLocks noGrp="1" noChangeArrowheads="1"/>
          </p:cNvSpPr>
          <p:nvPr>
            <p:ph idx="1"/>
          </p:nvPr>
        </p:nvSpPr>
        <p:spPr>
          <a:xfrm>
            <a:off x="1000125" y="2038350"/>
            <a:ext cx="10415587" cy="1981200"/>
          </a:xfrm>
        </p:spPr>
        <p:txBody>
          <a:bodyPr>
            <a:noAutofit/>
          </a:bodyPr>
          <a:lstStyle/>
          <a:p>
            <a:r>
              <a:rPr lang="en-US" altLang="en-US" sz="4800" dirty="0" smtClean="0">
                <a:solidFill>
                  <a:srgbClr val="000000"/>
                </a:solidFill>
              </a:rPr>
              <a:t>Describe some inventions that were inspired by a natural object or event.  </a:t>
            </a:r>
          </a:p>
        </p:txBody>
      </p:sp>
      <p:sp>
        <p:nvSpPr>
          <p:cNvPr id="20483"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11" y="4243387"/>
            <a:ext cx="3848101" cy="2308861"/>
          </a:xfrm>
          <a:prstGeom prst="rect">
            <a:avLst/>
          </a:prstGeom>
        </p:spPr>
      </p:pic>
    </p:spTree>
    <p:extLst>
      <p:ext uri="{BB962C8B-B14F-4D97-AF65-F5344CB8AC3E}">
        <p14:creationId xmlns:p14="http://schemas.microsoft.com/office/powerpoint/2010/main" val="35763895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Information</a:t>
            </a:r>
          </a:p>
        </p:txBody>
      </p:sp>
      <p:sp>
        <p:nvSpPr>
          <p:cNvPr id="21511" name="Rectangle 7"/>
          <p:cNvSpPr>
            <a:spLocks noGrp="1" noChangeArrowheads="1"/>
          </p:cNvSpPr>
          <p:nvPr>
            <p:ph idx="1"/>
          </p:nvPr>
        </p:nvSpPr>
        <p:spPr>
          <a:xfrm>
            <a:off x="800100" y="2081213"/>
            <a:ext cx="10629900" cy="4038600"/>
          </a:xfrm>
        </p:spPr>
        <p:txBody>
          <a:bodyPr>
            <a:noAutofit/>
          </a:bodyPr>
          <a:lstStyle/>
          <a:p>
            <a:pPr lvl="2">
              <a:lnSpc>
                <a:spcPct val="90000"/>
              </a:lnSpc>
              <a:buFont typeface="Wingdings" panose="05000000000000000000" pitchFamily="2" charset="2"/>
              <a:buNone/>
            </a:pPr>
            <a:r>
              <a:rPr lang="en-US" altLang="en-US" sz="3200" dirty="0">
                <a:solidFill>
                  <a:srgbClr val="000000"/>
                </a:solidFill>
              </a:rPr>
              <a:t>1.	Inventions and Innovations are developed to satisfy a need or want.</a:t>
            </a:r>
          </a:p>
          <a:p>
            <a:pPr lvl="2">
              <a:lnSpc>
                <a:spcPct val="90000"/>
              </a:lnSpc>
              <a:buFont typeface="Wingdings" panose="05000000000000000000" pitchFamily="2" charset="2"/>
              <a:buNone/>
            </a:pPr>
            <a:r>
              <a:rPr lang="en-US" altLang="en-US" sz="3200" dirty="0">
                <a:solidFill>
                  <a:srgbClr val="000000"/>
                </a:solidFill>
              </a:rPr>
              <a:t>2.	Many inventions or innovations require creativity.</a:t>
            </a:r>
          </a:p>
          <a:p>
            <a:pPr lvl="2">
              <a:lnSpc>
                <a:spcPct val="90000"/>
              </a:lnSpc>
              <a:buFont typeface="Wingdings" panose="05000000000000000000" pitchFamily="2" charset="2"/>
              <a:buNone/>
            </a:pPr>
            <a:r>
              <a:rPr lang="en-US" altLang="en-US" sz="3200" dirty="0">
                <a:solidFill>
                  <a:srgbClr val="000000"/>
                </a:solidFill>
              </a:rPr>
              <a:t>3.	Corporations can often create demand for a product by bringing it onto the market and advertising it.</a:t>
            </a:r>
          </a:p>
          <a:p>
            <a:pPr lvl="2">
              <a:lnSpc>
                <a:spcPct val="90000"/>
              </a:lnSpc>
              <a:buFont typeface="Wingdings" panose="05000000000000000000" pitchFamily="2" charset="2"/>
              <a:buNone/>
            </a:pPr>
            <a:r>
              <a:rPr lang="en-US" altLang="en-US" sz="3200" dirty="0">
                <a:solidFill>
                  <a:srgbClr val="000000"/>
                </a:solidFill>
              </a:rPr>
              <a:t>4.	Technological ideas are sometimes protected through the process of patenting. </a:t>
            </a:r>
          </a:p>
          <a:p>
            <a:pPr lvl="2">
              <a:lnSpc>
                <a:spcPct val="90000"/>
              </a:lnSpc>
              <a:buFont typeface="Wingdings" panose="05000000000000000000" pitchFamily="2" charset="2"/>
              <a:buNone/>
            </a:pPr>
            <a:r>
              <a:rPr lang="en-US" altLang="en-US" sz="3200" dirty="0">
                <a:solidFill>
                  <a:srgbClr val="000000"/>
                </a:solidFill>
              </a:rPr>
              <a:t>    </a:t>
            </a:r>
          </a:p>
        </p:txBody>
      </p:sp>
      <p:sp>
        <p:nvSpPr>
          <p:cNvPr id="21507"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420366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200400" y="990600"/>
            <a:ext cx="6934200" cy="533400"/>
          </a:xfrm>
        </p:spPr>
        <p:txBody>
          <a:bodyPr>
            <a:normAutofit fontScale="90000"/>
          </a:bodyPr>
          <a:lstStyle/>
          <a:p>
            <a:pPr algn="ctr">
              <a:defRPr/>
            </a:pPr>
            <a:r>
              <a:rPr lang="en-US" sz="3400" b="1">
                <a:solidFill>
                  <a:srgbClr val="33CC33"/>
                </a:solidFill>
                <a:effectLst>
                  <a:outerShdw blurRad="38100" dist="38100" dir="2700000" algn="tl">
                    <a:srgbClr val="000000"/>
                  </a:outerShdw>
                </a:effectLst>
              </a:rPr>
              <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 Technology and Creativity</a:t>
            </a:r>
            <a:br>
              <a:rPr lang="en-US" sz="3400" b="1">
                <a:solidFill>
                  <a:srgbClr val="33CC33"/>
                </a:solidFill>
                <a:effectLst>
                  <a:outerShdw blurRad="38100" dist="38100" dir="2700000" algn="tl">
                    <a:srgbClr val="000000"/>
                  </a:outerShdw>
                </a:effectLst>
              </a:rPr>
            </a:br>
            <a:r>
              <a:rPr lang="en-US" sz="3400" b="1">
                <a:solidFill>
                  <a:srgbClr val="33CC33"/>
                </a:solidFill>
                <a:effectLst>
                  <a:outerShdw blurRad="38100" dist="38100" dir="2700000" algn="tl">
                    <a:srgbClr val="000000"/>
                  </a:outerShdw>
                </a:effectLst>
              </a:rPr>
              <a:t>Information</a:t>
            </a:r>
          </a:p>
        </p:txBody>
      </p:sp>
      <p:sp>
        <p:nvSpPr>
          <p:cNvPr id="22535" name="Rectangle 7"/>
          <p:cNvSpPr>
            <a:spLocks noGrp="1" noChangeArrowheads="1"/>
          </p:cNvSpPr>
          <p:nvPr>
            <p:ph idx="1"/>
          </p:nvPr>
        </p:nvSpPr>
        <p:spPr>
          <a:xfrm>
            <a:off x="442913" y="1738312"/>
            <a:ext cx="11201399" cy="4572000"/>
          </a:xfrm>
        </p:spPr>
        <p:txBody>
          <a:bodyPr>
            <a:noAutofit/>
          </a:bodyPr>
          <a:lstStyle/>
          <a:p>
            <a:pPr lvl="2">
              <a:lnSpc>
                <a:spcPct val="90000"/>
              </a:lnSpc>
              <a:buFont typeface="Wingdings" panose="05000000000000000000" pitchFamily="2" charset="2"/>
              <a:buNone/>
            </a:pPr>
            <a:endParaRPr lang="en-US" altLang="en-US" sz="2800" dirty="0">
              <a:solidFill>
                <a:srgbClr val="000000"/>
              </a:solidFill>
            </a:endParaRPr>
          </a:p>
          <a:p>
            <a:pPr lvl="2">
              <a:lnSpc>
                <a:spcPct val="90000"/>
              </a:lnSpc>
              <a:buFont typeface="Wingdings" panose="05000000000000000000" pitchFamily="2" charset="2"/>
              <a:buNone/>
            </a:pPr>
            <a:r>
              <a:rPr lang="en-US" altLang="en-US" sz="2800" dirty="0">
                <a:solidFill>
                  <a:srgbClr val="000000"/>
                </a:solidFill>
              </a:rPr>
              <a:t>5.	Communication of your idea is important to everyone that is part of the design team. </a:t>
            </a:r>
          </a:p>
          <a:p>
            <a:pPr lvl="2">
              <a:lnSpc>
                <a:spcPct val="90000"/>
              </a:lnSpc>
              <a:buFont typeface="Wingdings" panose="05000000000000000000" pitchFamily="2" charset="2"/>
              <a:buNone/>
            </a:pPr>
            <a:r>
              <a:rPr lang="en-US" altLang="en-US" sz="2800" dirty="0">
                <a:solidFill>
                  <a:srgbClr val="000000"/>
                </a:solidFill>
              </a:rPr>
              <a:t>6.	Marketing a product involves informing consumers about it as well as assisting in selling and distributing it. </a:t>
            </a:r>
          </a:p>
          <a:p>
            <a:pPr lvl="2">
              <a:lnSpc>
                <a:spcPct val="90000"/>
              </a:lnSpc>
              <a:buFont typeface="Wingdings" panose="05000000000000000000" pitchFamily="2" charset="2"/>
              <a:buNone/>
            </a:pPr>
            <a:r>
              <a:rPr lang="en-US" altLang="en-US" sz="2800" dirty="0">
                <a:solidFill>
                  <a:srgbClr val="000000"/>
                </a:solidFill>
              </a:rPr>
              <a:t>7.	Marketing a product involves communicating your idea to many people after the product is made.</a:t>
            </a:r>
          </a:p>
          <a:p>
            <a:pPr lvl="2">
              <a:lnSpc>
                <a:spcPct val="90000"/>
              </a:lnSpc>
              <a:buFont typeface="Wingdings" panose="05000000000000000000" pitchFamily="2" charset="2"/>
              <a:buNone/>
            </a:pPr>
            <a:r>
              <a:rPr lang="en-US" altLang="en-US" sz="2800" dirty="0">
                <a:solidFill>
                  <a:srgbClr val="000000"/>
                </a:solidFill>
              </a:rPr>
              <a:t>8.	Solving design challenges also requires designers to use mathematical calculations and simulations before actually making an invention.  This saves time and money.</a:t>
            </a:r>
          </a:p>
          <a:p>
            <a:pPr lvl="2">
              <a:lnSpc>
                <a:spcPct val="90000"/>
              </a:lnSpc>
              <a:buFont typeface="Wingdings" panose="05000000000000000000" pitchFamily="2" charset="2"/>
              <a:buNone/>
            </a:pPr>
            <a:r>
              <a:rPr lang="en-US" altLang="en-US" sz="2800" dirty="0">
                <a:solidFill>
                  <a:srgbClr val="000000"/>
                </a:solidFill>
              </a:rPr>
              <a:t>    </a:t>
            </a:r>
          </a:p>
        </p:txBody>
      </p:sp>
      <p:sp>
        <p:nvSpPr>
          <p:cNvPr id="22531"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417798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124200" y="0"/>
            <a:ext cx="6934200" cy="1066800"/>
          </a:xfrm>
        </p:spPr>
        <p:txBody>
          <a:bodyPr/>
          <a:lstStyle/>
          <a:p>
            <a:pPr algn="ctr">
              <a:defRPr/>
            </a:pPr>
            <a:r>
              <a:rPr lang="en-US" sz="3400" b="1">
                <a:solidFill>
                  <a:srgbClr val="33CC33"/>
                </a:solidFill>
                <a:effectLst>
                  <a:outerShdw blurRad="38100" dist="38100" dir="2700000" algn="tl">
                    <a:srgbClr val="000000"/>
                  </a:outerShdw>
                </a:effectLst>
              </a:rPr>
              <a:t>Design Brief #1 </a:t>
            </a:r>
          </a:p>
        </p:txBody>
      </p:sp>
      <p:sp>
        <p:nvSpPr>
          <p:cNvPr id="25607" name="Rectangle 7"/>
          <p:cNvSpPr>
            <a:spLocks noGrp="1" noChangeArrowheads="1"/>
          </p:cNvSpPr>
          <p:nvPr>
            <p:ph idx="1"/>
          </p:nvPr>
        </p:nvSpPr>
        <p:spPr>
          <a:xfrm>
            <a:off x="268940" y="1143000"/>
            <a:ext cx="11438965" cy="5300663"/>
          </a:xfrm>
        </p:spPr>
        <p:txBody>
          <a:bodyPr>
            <a:noAutofit/>
          </a:bodyPr>
          <a:lstStyle/>
          <a:p>
            <a:pPr>
              <a:lnSpc>
                <a:spcPct val="90000"/>
              </a:lnSpc>
            </a:pPr>
            <a:endParaRPr lang="en-US" altLang="en-US" sz="4000" dirty="0" smtClean="0">
              <a:solidFill>
                <a:srgbClr val="000000"/>
              </a:solidFill>
            </a:endParaRPr>
          </a:p>
          <a:p>
            <a:pPr>
              <a:lnSpc>
                <a:spcPct val="90000"/>
              </a:lnSpc>
            </a:pPr>
            <a:r>
              <a:rPr lang="en-US" altLang="en-US" sz="4000" dirty="0" smtClean="0">
                <a:solidFill>
                  <a:srgbClr val="000000"/>
                </a:solidFill>
              </a:rPr>
              <a:t>Design and sketch a detailed drawing of a backpack device that can be used by a physically challenged 7</a:t>
            </a:r>
            <a:r>
              <a:rPr lang="en-US" altLang="en-US" sz="4000" baseline="30000" dirty="0" smtClean="0">
                <a:solidFill>
                  <a:srgbClr val="000000"/>
                </a:solidFill>
              </a:rPr>
              <a:t>th</a:t>
            </a:r>
            <a:r>
              <a:rPr lang="en-US" altLang="en-US" sz="4000" dirty="0" smtClean="0">
                <a:solidFill>
                  <a:srgbClr val="000000"/>
                </a:solidFill>
              </a:rPr>
              <a:t> grader. </a:t>
            </a:r>
          </a:p>
          <a:p>
            <a:pPr>
              <a:lnSpc>
                <a:spcPct val="90000"/>
              </a:lnSpc>
            </a:pPr>
            <a:r>
              <a:rPr lang="en-US" altLang="en-US" sz="4000" dirty="0" smtClean="0">
                <a:solidFill>
                  <a:srgbClr val="000000"/>
                </a:solidFill>
              </a:rPr>
              <a:t>Minimal force is needed to open or manipulate the backpack by the physically impaired student. </a:t>
            </a:r>
          </a:p>
          <a:p>
            <a:pPr>
              <a:lnSpc>
                <a:spcPct val="90000"/>
              </a:lnSpc>
            </a:pPr>
            <a:r>
              <a:rPr lang="en-US" altLang="en-US" sz="4000" dirty="0" smtClean="0">
                <a:solidFill>
                  <a:srgbClr val="000000"/>
                </a:solidFill>
              </a:rPr>
              <a:t>All dimensions </a:t>
            </a:r>
            <a:r>
              <a:rPr lang="en-US" altLang="en-US" sz="4000" smtClean="0">
                <a:solidFill>
                  <a:srgbClr val="000000"/>
                </a:solidFill>
              </a:rPr>
              <a:t>and features should </a:t>
            </a:r>
            <a:r>
              <a:rPr lang="en-US" altLang="en-US" sz="4000" dirty="0" smtClean="0">
                <a:solidFill>
                  <a:srgbClr val="000000"/>
                </a:solidFill>
              </a:rPr>
              <a:t>be included in the final presentation.	</a:t>
            </a:r>
          </a:p>
        </p:txBody>
      </p:sp>
      <p:sp>
        <p:nvSpPr>
          <p:cNvPr id="25603"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67113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57213" y="728663"/>
            <a:ext cx="10944225" cy="5700712"/>
          </a:xfrm>
        </p:spPr>
        <p:txBody>
          <a:bodyPr>
            <a:normAutofit/>
          </a:bodyPr>
          <a:lstStyle/>
          <a:p>
            <a:pPr marL="458788" indent="-458788">
              <a:buClr>
                <a:srgbClr val="800000"/>
              </a:buClr>
              <a:buNone/>
            </a:pPr>
            <a:r>
              <a:rPr lang="en-US" altLang="en-US" sz="2400" u="sng" dirty="0"/>
              <a:t>Technology</a:t>
            </a:r>
            <a:endParaRPr lang="en-US" altLang="en-US" sz="2400" dirty="0"/>
          </a:p>
          <a:p>
            <a:pPr marL="742950" lvl="1" indent="-285750">
              <a:buFont typeface="Wingdings" panose="05000000000000000000" pitchFamily="2" charset="2"/>
              <a:buChar char=""/>
            </a:pPr>
            <a:r>
              <a:rPr lang="en-US" altLang="en-US" sz="2400" dirty="0"/>
              <a:t>1. Human innovation in action that involves the generation of knowledge and processes to develop systems that solve problems and extend human capabilities. </a:t>
            </a:r>
          </a:p>
          <a:p>
            <a:pPr marL="742950" lvl="1" indent="-285750">
              <a:buFont typeface="Wingdings" panose="05000000000000000000" pitchFamily="2" charset="2"/>
              <a:buChar char=""/>
            </a:pPr>
            <a:r>
              <a:rPr lang="en-US" altLang="en-US" sz="2400" dirty="0"/>
              <a:t>2. </a:t>
            </a:r>
            <a:r>
              <a:rPr lang="en-US" altLang="en-US" sz="2400" u="sng" dirty="0"/>
              <a:t>The</a:t>
            </a:r>
            <a:r>
              <a:rPr lang="en-US" altLang="en-US" sz="2400" dirty="0"/>
              <a:t> innovation</a:t>
            </a:r>
            <a:r>
              <a:rPr lang="en-US" altLang="en-US" sz="2400" u="sng" dirty="0"/>
              <a:t>, change</a:t>
            </a:r>
            <a:r>
              <a:rPr lang="en-US" altLang="en-US" sz="2400" dirty="0"/>
              <a:t>, or modification </a:t>
            </a:r>
            <a:r>
              <a:rPr lang="en-US" altLang="en-US" sz="2400" u="sng" dirty="0"/>
              <a:t>of the natural environment</a:t>
            </a:r>
            <a:r>
              <a:rPr lang="en-US" altLang="en-US" sz="2400" dirty="0"/>
              <a:t> </a:t>
            </a:r>
            <a:r>
              <a:rPr lang="en-US" altLang="en-US" sz="2400" u="sng" dirty="0"/>
              <a:t>to satisfy </a:t>
            </a:r>
            <a:r>
              <a:rPr lang="en-US" altLang="en-US" sz="2400" dirty="0"/>
              <a:t>perceived </a:t>
            </a:r>
            <a:r>
              <a:rPr lang="en-US" altLang="en-US" sz="2400" u="sng" dirty="0"/>
              <a:t>human needs and wants</a:t>
            </a:r>
            <a:r>
              <a:rPr lang="en-US" altLang="en-US" sz="2400" dirty="0"/>
              <a:t>.</a:t>
            </a:r>
          </a:p>
          <a:p>
            <a:pPr marL="742950" lvl="1" indent="-285750">
              <a:buNone/>
            </a:pPr>
            <a:endParaRPr lang="en-US" altLang="en-US" sz="2400" dirty="0"/>
          </a:p>
          <a:p>
            <a:pPr marL="458788" indent="-458788">
              <a:buNone/>
            </a:pPr>
            <a:r>
              <a:rPr lang="en-US" altLang="en-US" sz="2400" u="sng" dirty="0"/>
              <a:t>Science</a:t>
            </a:r>
            <a:endParaRPr lang="en-US" altLang="en-US" sz="2800" u="sng" dirty="0"/>
          </a:p>
          <a:p>
            <a:pPr marL="742950" lvl="1" indent="-285750">
              <a:buFont typeface="Wingdings" panose="05000000000000000000" pitchFamily="2" charset="2"/>
              <a:buChar char=""/>
            </a:pPr>
            <a:r>
              <a:rPr lang="en-US" altLang="en-US" sz="2400" dirty="0"/>
              <a:t>The study of the natural world through observation, identification, description, experimental investigation, and theoretical explanations.</a:t>
            </a:r>
          </a:p>
          <a:p>
            <a:endParaRPr lang="en-US" sz="2000" dirty="0"/>
          </a:p>
        </p:txBody>
      </p:sp>
    </p:spTree>
    <p:extLst>
      <p:ext uri="{BB962C8B-B14F-4D97-AF65-F5344CB8AC3E}">
        <p14:creationId xmlns:p14="http://schemas.microsoft.com/office/powerpoint/2010/main" val="74790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thinkers Activity</a:t>
            </a:r>
            <a:endParaRPr lang="en-US" dirty="0"/>
          </a:p>
        </p:txBody>
      </p:sp>
      <p:sp>
        <p:nvSpPr>
          <p:cNvPr id="3" name="Content Placeholder 2"/>
          <p:cNvSpPr>
            <a:spLocks noGrp="1"/>
          </p:cNvSpPr>
          <p:nvPr>
            <p:ph idx="1"/>
          </p:nvPr>
        </p:nvSpPr>
        <p:spPr/>
        <p:txBody>
          <a:bodyPr/>
          <a:lstStyle/>
          <a:p>
            <a:r>
              <a:rPr lang="en-US" dirty="0" smtClean="0"/>
              <a:t>Read the stories about the inventions and answer the following questions:</a:t>
            </a:r>
          </a:p>
          <a:p>
            <a:pPr lvl="1"/>
            <a:r>
              <a:rPr lang="en-US" dirty="0" smtClean="0"/>
              <a:t>What need or want does the invention satisfy?</a:t>
            </a:r>
          </a:p>
          <a:p>
            <a:pPr lvl="1"/>
            <a:r>
              <a:rPr lang="en-US" dirty="0" smtClean="0"/>
              <a:t>What materials were used in the making of the invention?</a:t>
            </a:r>
          </a:p>
          <a:p>
            <a:pPr lvl="1"/>
            <a:endParaRPr lang="en-US" dirty="0"/>
          </a:p>
        </p:txBody>
      </p:sp>
    </p:spTree>
    <p:extLst>
      <p:ext uri="{BB962C8B-B14F-4D97-AF65-F5344CB8AC3E}">
        <p14:creationId xmlns:p14="http://schemas.microsoft.com/office/powerpoint/2010/main" val="59041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124200" y="0"/>
            <a:ext cx="6934200" cy="1066800"/>
          </a:xfrm>
        </p:spPr>
        <p:txBody>
          <a:bodyPr/>
          <a:lstStyle/>
          <a:p>
            <a:pPr algn="ctr">
              <a:defRPr/>
            </a:pPr>
            <a:r>
              <a:rPr lang="en-US" sz="3400" b="1">
                <a:solidFill>
                  <a:srgbClr val="33CC33"/>
                </a:solidFill>
                <a:effectLst>
                  <a:outerShdw blurRad="38100" dist="38100" dir="2700000" algn="tl">
                    <a:srgbClr val="000000"/>
                  </a:outerShdw>
                </a:effectLst>
              </a:rPr>
              <a:t>Design Brief #2 </a:t>
            </a:r>
          </a:p>
        </p:txBody>
      </p:sp>
      <p:sp>
        <p:nvSpPr>
          <p:cNvPr id="26631" name="Rectangle 7"/>
          <p:cNvSpPr>
            <a:spLocks noGrp="1" noChangeArrowheads="1"/>
          </p:cNvSpPr>
          <p:nvPr>
            <p:ph idx="1"/>
          </p:nvPr>
        </p:nvSpPr>
        <p:spPr>
          <a:xfrm>
            <a:off x="761999" y="1066800"/>
            <a:ext cx="10838329" cy="5362575"/>
          </a:xfrm>
        </p:spPr>
        <p:txBody>
          <a:bodyPr>
            <a:noAutofit/>
          </a:bodyPr>
          <a:lstStyle/>
          <a:p>
            <a:pPr>
              <a:lnSpc>
                <a:spcPct val="90000"/>
              </a:lnSpc>
            </a:pPr>
            <a:endParaRPr lang="en-US" altLang="en-US" sz="4000" dirty="0" smtClean="0">
              <a:solidFill>
                <a:srgbClr val="000000"/>
              </a:solidFill>
            </a:endParaRPr>
          </a:p>
          <a:p>
            <a:pPr>
              <a:lnSpc>
                <a:spcPct val="90000"/>
              </a:lnSpc>
            </a:pPr>
            <a:r>
              <a:rPr lang="en-US" altLang="en-US" sz="4000" dirty="0" smtClean="0">
                <a:solidFill>
                  <a:srgbClr val="000000"/>
                </a:solidFill>
              </a:rPr>
              <a:t>Design a scale model of a homework study table that can be used by a physically challenged 7</a:t>
            </a:r>
            <a:r>
              <a:rPr lang="en-US" altLang="en-US" sz="4000" baseline="30000" dirty="0" smtClean="0">
                <a:solidFill>
                  <a:srgbClr val="000000"/>
                </a:solidFill>
              </a:rPr>
              <a:t>th</a:t>
            </a:r>
            <a:r>
              <a:rPr lang="en-US" altLang="en-US" sz="4000" dirty="0" smtClean="0">
                <a:solidFill>
                  <a:srgbClr val="000000"/>
                </a:solidFill>
              </a:rPr>
              <a:t> grader. </a:t>
            </a:r>
          </a:p>
          <a:p>
            <a:pPr>
              <a:lnSpc>
                <a:spcPct val="90000"/>
              </a:lnSpc>
            </a:pPr>
            <a:r>
              <a:rPr lang="en-US" altLang="en-US" sz="4000" dirty="0" smtClean="0">
                <a:solidFill>
                  <a:srgbClr val="000000"/>
                </a:solidFill>
              </a:rPr>
              <a:t>Minimal force is needed for the physically impaired student to approach the table and complete homework.  </a:t>
            </a:r>
          </a:p>
          <a:p>
            <a:pPr>
              <a:lnSpc>
                <a:spcPct val="90000"/>
              </a:lnSpc>
            </a:pPr>
            <a:r>
              <a:rPr lang="en-US" altLang="en-US" sz="4000" dirty="0" smtClean="0">
                <a:solidFill>
                  <a:srgbClr val="000000"/>
                </a:solidFill>
              </a:rPr>
              <a:t>All dimensions and features should be included in the final presentation. 	</a:t>
            </a:r>
          </a:p>
        </p:txBody>
      </p:sp>
      <p:sp>
        <p:nvSpPr>
          <p:cNvPr id="26627" name="Line 4"/>
          <p:cNvSpPr>
            <a:spLocks noChangeShapeType="1"/>
          </p:cNvSpPr>
          <p:nvPr/>
        </p:nvSpPr>
        <p:spPr bwMode="auto">
          <a:xfrm>
            <a:off x="1828800" y="1066800"/>
            <a:ext cx="815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089970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Inventor Slides Activity</a:t>
            </a:r>
            <a:endParaRPr lang="en-US" dirty="0"/>
          </a:p>
        </p:txBody>
      </p:sp>
      <p:sp>
        <p:nvSpPr>
          <p:cNvPr id="3" name="Content Placeholder 2"/>
          <p:cNvSpPr>
            <a:spLocks noGrp="1"/>
          </p:cNvSpPr>
          <p:nvPr>
            <p:ph idx="1"/>
          </p:nvPr>
        </p:nvSpPr>
        <p:spPr>
          <a:xfrm>
            <a:off x="571499" y="1779813"/>
            <a:ext cx="10760529" cy="4865915"/>
          </a:xfrm>
        </p:spPr>
        <p:txBody>
          <a:bodyPr>
            <a:noAutofit/>
          </a:bodyPr>
          <a:lstStyle/>
          <a:p>
            <a:r>
              <a:rPr lang="en-US" sz="2800" dirty="0" smtClean="0"/>
              <a:t>You </a:t>
            </a:r>
            <a:r>
              <a:rPr lang="en-US" sz="2800" dirty="0"/>
              <a:t>make work with </a:t>
            </a:r>
            <a:r>
              <a:rPr lang="en-US" sz="2800" b="1" u="sng" dirty="0"/>
              <a:t>ONE</a:t>
            </a:r>
            <a:r>
              <a:rPr lang="en-US" sz="2800" dirty="0"/>
              <a:t> other person or by yourself</a:t>
            </a:r>
            <a:r>
              <a:rPr lang="en-US" sz="2800" dirty="0" smtClean="0"/>
              <a:t>.</a:t>
            </a:r>
          </a:p>
          <a:p>
            <a:r>
              <a:rPr lang="en-US" sz="2800" dirty="0" smtClean="0"/>
              <a:t>You </a:t>
            </a:r>
            <a:r>
              <a:rPr lang="en-US" sz="2800" dirty="0"/>
              <a:t>are going to look up 3 different inventors. Write 2-3 sentences about the inventor. For each inventor tell me about their inventions (3 – 4 inventions is plenty). Tell me 2 positive and 2 negative impacts of each of the inventions.</a:t>
            </a:r>
          </a:p>
          <a:p>
            <a:r>
              <a:rPr lang="en-US" sz="2800" dirty="0"/>
              <a:t>Use Google Slides to create this project. Share it with me skerr@wcpss.net</a:t>
            </a:r>
          </a:p>
          <a:p>
            <a:r>
              <a:rPr lang="en-US" sz="2800" dirty="0"/>
              <a:t>One slide per inventor and invention should be good. That’ll be at least 12 slides.</a:t>
            </a:r>
          </a:p>
          <a:p>
            <a:r>
              <a:rPr lang="en-US" sz="2800" b="1" dirty="0"/>
              <a:t>This is due at the end of class on </a:t>
            </a:r>
            <a:r>
              <a:rPr lang="en-US" sz="2800" b="1" dirty="0" smtClean="0"/>
              <a:t>Tuesday!</a:t>
            </a:r>
            <a:r>
              <a:rPr lang="en-US" sz="2800" dirty="0"/>
              <a:t> </a:t>
            </a:r>
          </a:p>
        </p:txBody>
      </p:sp>
    </p:spTree>
    <p:extLst>
      <p:ext uri="{BB962C8B-B14F-4D97-AF65-F5344CB8AC3E}">
        <p14:creationId xmlns:p14="http://schemas.microsoft.com/office/powerpoint/2010/main" val="1031482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921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3" y="614363"/>
            <a:ext cx="11001375" cy="5543550"/>
          </a:xfrm>
        </p:spPr>
        <p:txBody>
          <a:bodyPr>
            <a:normAutofit/>
          </a:bodyPr>
          <a:lstStyle/>
          <a:p>
            <a:pPr marL="742950" lvl="1" indent="-285750">
              <a:buNone/>
              <a:defRPr/>
            </a:pPr>
            <a:r>
              <a:rPr lang="en-US" sz="2800" b="1" dirty="0"/>
              <a:t>Technology</a:t>
            </a:r>
            <a:r>
              <a:rPr lang="en-US" sz="2800" dirty="0"/>
              <a:t> solves problems that could not have been solved without it. Technology is:</a:t>
            </a:r>
          </a:p>
          <a:p>
            <a:pPr lvl="2">
              <a:buFont typeface="Times" charset="0"/>
              <a:buChar char="•"/>
              <a:defRPr/>
            </a:pPr>
            <a:r>
              <a:rPr lang="en-US" sz="2400" dirty="0"/>
              <a:t>Not just electronics</a:t>
            </a:r>
          </a:p>
          <a:p>
            <a:pPr lvl="2">
              <a:buFont typeface="Times" charset="0"/>
              <a:buChar char="•"/>
              <a:defRPr/>
            </a:pPr>
            <a:r>
              <a:rPr lang="en-US" sz="2400" dirty="0"/>
              <a:t>Developed out of a want or need</a:t>
            </a:r>
          </a:p>
          <a:p>
            <a:pPr lvl="2">
              <a:buFont typeface="Times" charset="0"/>
              <a:buChar char="•"/>
              <a:defRPr/>
            </a:pPr>
            <a:r>
              <a:rPr lang="en-US" sz="2400" dirty="0"/>
              <a:t>Creative</a:t>
            </a:r>
          </a:p>
          <a:p>
            <a:pPr lvl="2">
              <a:buFont typeface="Times" charset="0"/>
              <a:buChar char="•"/>
              <a:defRPr/>
            </a:pPr>
            <a:r>
              <a:rPr lang="en-US" sz="2400" dirty="0"/>
              <a:t>Constantly changing</a:t>
            </a:r>
          </a:p>
          <a:p>
            <a:pPr lvl="2">
              <a:buFont typeface="Times" charset="0"/>
              <a:buChar char="•"/>
              <a:defRPr/>
            </a:pPr>
            <a:r>
              <a:rPr lang="en-US" sz="2400" dirty="0"/>
              <a:t>Often done in teams</a:t>
            </a:r>
          </a:p>
          <a:p>
            <a:pPr lvl="2">
              <a:buFont typeface="Times" charset="0"/>
              <a:buChar char="•"/>
              <a:defRPr/>
            </a:pPr>
            <a:r>
              <a:rPr lang="en-US" sz="2400" dirty="0"/>
              <a:t>Often an improvement on pre-existing designs</a:t>
            </a:r>
          </a:p>
          <a:p>
            <a:pPr marL="746125" lvl="1">
              <a:buNone/>
              <a:defRPr/>
            </a:pPr>
            <a:r>
              <a:rPr lang="en-US" sz="2800" b="1" dirty="0"/>
              <a:t>Impacts</a:t>
            </a:r>
            <a:r>
              <a:rPr lang="en-US" sz="2800" dirty="0"/>
              <a:t> can be intended or unintended.</a:t>
            </a:r>
          </a:p>
          <a:p>
            <a:pPr marL="746125" lvl="1">
              <a:buNone/>
              <a:defRPr/>
            </a:pPr>
            <a:endParaRPr lang="en-US" dirty="0"/>
          </a:p>
          <a:p>
            <a:pPr marL="746125" lvl="1">
              <a:spcBef>
                <a:spcPts val="0"/>
              </a:spcBef>
              <a:buNone/>
              <a:defRPr/>
            </a:pPr>
            <a:r>
              <a:rPr lang="en-US" sz="2800" b="1" dirty="0"/>
              <a:t>Engineers</a:t>
            </a:r>
            <a:r>
              <a:rPr lang="en-US" sz="2800" dirty="0"/>
              <a:t> take project ideas developed by technology and design and produce solutions to be used</a:t>
            </a:r>
            <a:r>
              <a:rPr lang="en-US" sz="2800" dirty="0" smtClean="0"/>
              <a:t>.</a:t>
            </a:r>
            <a:endParaRPr lang="en-US" sz="2800" dirty="0"/>
          </a:p>
        </p:txBody>
      </p:sp>
    </p:spTree>
    <p:extLst>
      <p:ext uri="{BB962C8B-B14F-4D97-AF65-F5344CB8AC3E}">
        <p14:creationId xmlns:p14="http://schemas.microsoft.com/office/powerpoint/2010/main" val="1378599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idx="4294967295"/>
          </p:nvPr>
        </p:nvSpPr>
        <p:spPr>
          <a:xfrm>
            <a:off x="7162800" y="1085850"/>
            <a:ext cx="5029200" cy="498475"/>
          </a:xfrm>
        </p:spPr>
        <p:txBody>
          <a:bodyPr/>
          <a:lstStyle/>
          <a:p>
            <a:pPr algn="ctr">
              <a:defRPr/>
            </a:pPr>
            <a:r>
              <a:rPr lang="en-US" sz="2550" b="1">
                <a:solidFill>
                  <a:srgbClr val="33CC33"/>
                </a:solidFill>
                <a:effectLst>
                  <a:outerShdw blurRad="38100" dist="38100" dir="2700000" algn="tl">
                    <a:srgbClr val="000000"/>
                  </a:outerShdw>
                </a:effectLst>
              </a:rPr>
              <a:t>Words You Need to Know</a:t>
            </a:r>
          </a:p>
        </p:txBody>
      </p:sp>
      <p:sp>
        <p:nvSpPr>
          <p:cNvPr id="5123" name="Rectangle 3"/>
          <p:cNvSpPr>
            <a:spLocks noGrp="1" noChangeArrowheads="1"/>
          </p:cNvSpPr>
          <p:nvPr>
            <p:ph type="body" idx="4294967295"/>
          </p:nvPr>
        </p:nvSpPr>
        <p:spPr>
          <a:xfrm>
            <a:off x="628649" y="1627757"/>
            <a:ext cx="11078442" cy="4408487"/>
          </a:xfrm>
        </p:spPr>
        <p:txBody>
          <a:bodyPr>
            <a:noAutofit/>
          </a:bodyPr>
          <a:lstStyle/>
          <a:p>
            <a:pPr marL="344091" indent="-344091">
              <a:spcBef>
                <a:spcPts val="900"/>
              </a:spcBef>
              <a:buClr>
                <a:srgbClr val="800000"/>
              </a:buClr>
              <a:buNone/>
            </a:pPr>
            <a:r>
              <a:rPr lang="en-US" altLang="en-US" sz="2800" u="sng" dirty="0"/>
              <a:t>System</a:t>
            </a:r>
          </a:p>
          <a:p>
            <a:pPr marL="344091" indent="-344091">
              <a:spcBef>
                <a:spcPts val="900"/>
              </a:spcBef>
              <a:buClr>
                <a:srgbClr val="800000"/>
              </a:buClr>
              <a:buNone/>
            </a:pPr>
            <a:r>
              <a:rPr lang="en-US" altLang="en-US" sz="2800" dirty="0"/>
              <a:t>A set of related parts - Together, they form a whole, designed to accomplish some purpose</a:t>
            </a:r>
            <a:endParaRPr lang="en-US" altLang="en-US" sz="2800" u="sng" dirty="0"/>
          </a:p>
          <a:p>
            <a:pPr marL="344091" indent="-344091">
              <a:spcBef>
                <a:spcPts val="900"/>
              </a:spcBef>
              <a:buClr>
                <a:srgbClr val="800000"/>
              </a:buClr>
              <a:buNone/>
            </a:pPr>
            <a:r>
              <a:rPr lang="en-US" altLang="en-US" sz="2800" u="sng" dirty="0"/>
              <a:t>Input</a:t>
            </a:r>
            <a:endParaRPr lang="en-US" altLang="en-US" sz="2800" dirty="0"/>
          </a:p>
          <a:p>
            <a:pPr marL="344091" indent="-344091">
              <a:buNone/>
            </a:pPr>
            <a:r>
              <a:rPr lang="en-US" altLang="en-US" sz="2800" dirty="0"/>
              <a:t>Something put into a system, such as resources, in order to achieve a result</a:t>
            </a:r>
            <a:r>
              <a:rPr lang="en-US" altLang="en-US" sz="2800" dirty="0" smtClean="0"/>
              <a:t>.</a:t>
            </a:r>
            <a:endParaRPr lang="en-US" altLang="en-US" sz="2800" dirty="0"/>
          </a:p>
          <a:p>
            <a:pPr marL="344091" indent="-344091">
              <a:buNone/>
            </a:pPr>
            <a:r>
              <a:rPr lang="en-US" altLang="en-US" sz="2800" u="sng" dirty="0"/>
              <a:t>Process</a:t>
            </a:r>
          </a:p>
          <a:p>
            <a:r>
              <a:rPr lang="en-US" sz="2800" dirty="0"/>
              <a:t>a series of actions or steps taken in order to achieve a particular end</a:t>
            </a:r>
            <a:endParaRPr lang="en-US" altLang="en-US" sz="2800" u="sng" dirty="0"/>
          </a:p>
        </p:txBody>
      </p:sp>
      <p:sp>
        <p:nvSpPr>
          <p:cNvPr id="5124" name="Line 4"/>
          <p:cNvSpPr>
            <a:spLocks noChangeShapeType="1"/>
          </p:cNvSpPr>
          <p:nvPr/>
        </p:nvSpPr>
        <p:spPr bwMode="auto">
          <a:xfrm>
            <a:off x="2895600" y="1657350"/>
            <a:ext cx="611505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1896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idx="4294967295"/>
          </p:nvPr>
        </p:nvSpPr>
        <p:spPr>
          <a:xfrm>
            <a:off x="7162800" y="1085850"/>
            <a:ext cx="5029200" cy="498475"/>
          </a:xfrm>
        </p:spPr>
        <p:txBody>
          <a:bodyPr/>
          <a:lstStyle/>
          <a:p>
            <a:pPr algn="ctr">
              <a:defRPr/>
            </a:pPr>
            <a:r>
              <a:rPr lang="en-US" sz="2550" b="1">
                <a:solidFill>
                  <a:srgbClr val="33CC33"/>
                </a:solidFill>
                <a:effectLst>
                  <a:outerShdw blurRad="38100" dist="38100" dir="2700000" algn="tl">
                    <a:srgbClr val="000000"/>
                  </a:outerShdw>
                </a:effectLst>
              </a:rPr>
              <a:t>Words You Need to Know</a:t>
            </a:r>
          </a:p>
        </p:txBody>
      </p:sp>
      <p:sp>
        <p:nvSpPr>
          <p:cNvPr id="6147" name="Rectangle 3"/>
          <p:cNvSpPr>
            <a:spLocks noGrp="1" noChangeArrowheads="1"/>
          </p:cNvSpPr>
          <p:nvPr>
            <p:ph type="body" idx="4294967295"/>
          </p:nvPr>
        </p:nvSpPr>
        <p:spPr>
          <a:xfrm>
            <a:off x="564356" y="1871662"/>
            <a:ext cx="11087317" cy="4429125"/>
          </a:xfrm>
        </p:spPr>
        <p:txBody>
          <a:bodyPr>
            <a:noAutofit/>
          </a:bodyPr>
          <a:lstStyle/>
          <a:p>
            <a:pPr marL="557213" lvl="1" indent="-214313">
              <a:buNone/>
            </a:pPr>
            <a:endParaRPr lang="en-US" altLang="en-US" sz="3200" dirty="0"/>
          </a:p>
          <a:p>
            <a:pPr marL="344091" indent="-344091">
              <a:buNone/>
            </a:pPr>
            <a:r>
              <a:rPr lang="en-US" altLang="en-US" sz="3200" u="sng" dirty="0"/>
              <a:t>Output</a:t>
            </a:r>
            <a:endParaRPr lang="en-US" altLang="en-US" sz="3200" dirty="0" smtClean="0"/>
          </a:p>
          <a:p>
            <a:pPr marL="344091" indent="-344091"/>
            <a:r>
              <a:rPr lang="en-US" altLang="en-US" sz="3200" dirty="0" smtClean="0"/>
              <a:t>The results of the operation of any system.</a:t>
            </a:r>
          </a:p>
          <a:p>
            <a:pPr marL="344091" indent="-344091">
              <a:buNone/>
            </a:pPr>
            <a:r>
              <a:rPr lang="en-US" altLang="en-US" sz="3200" u="sng" dirty="0" smtClean="0"/>
              <a:t>Feedback</a:t>
            </a:r>
            <a:r>
              <a:rPr lang="en-US" altLang="en-US" sz="3200" dirty="0" smtClean="0"/>
              <a:t>:</a:t>
            </a:r>
          </a:p>
          <a:p>
            <a:pPr marL="344091" indent="-344091"/>
            <a:r>
              <a:rPr lang="en-US" altLang="en-US" sz="3200" dirty="0" smtClean="0"/>
              <a:t>Using all or a portion of the information from the output of a system to regulate or control the inputs or processes or in order to modify the output.</a:t>
            </a:r>
          </a:p>
        </p:txBody>
      </p:sp>
      <p:sp>
        <p:nvSpPr>
          <p:cNvPr id="6148" name="Line 4"/>
          <p:cNvSpPr>
            <a:spLocks noChangeShapeType="1"/>
          </p:cNvSpPr>
          <p:nvPr/>
        </p:nvSpPr>
        <p:spPr bwMode="auto">
          <a:xfrm>
            <a:off x="2895600" y="1657350"/>
            <a:ext cx="611505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167769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4095750" y="1085851"/>
            <a:ext cx="5029200" cy="498872"/>
          </a:xfrm>
        </p:spPr>
        <p:txBody>
          <a:bodyPr/>
          <a:lstStyle/>
          <a:p>
            <a:pPr algn="ctr">
              <a:defRPr/>
            </a:pPr>
            <a:r>
              <a:rPr lang="en-US" sz="2550" b="1" dirty="0">
                <a:solidFill>
                  <a:srgbClr val="33CC33"/>
                </a:solidFill>
                <a:effectLst>
                  <a:outerShdw blurRad="38100" dist="38100" dir="2700000" algn="tl">
                    <a:srgbClr val="000000"/>
                  </a:outerShdw>
                </a:effectLst>
              </a:rPr>
              <a:t>What makes a system?</a:t>
            </a:r>
          </a:p>
        </p:txBody>
      </p:sp>
      <p:sp>
        <p:nvSpPr>
          <p:cNvPr id="566275" name="Rectangle 3"/>
          <p:cNvSpPr>
            <a:spLocks noGrp="1" noChangeArrowheads="1"/>
          </p:cNvSpPr>
          <p:nvPr>
            <p:ph idx="1"/>
          </p:nvPr>
        </p:nvSpPr>
        <p:spPr>
          <a:xfrm>
            <a:off x="4667250" y="2914650"/>
            <a:ext cx="2686050" cy="1028700"/>
          </a:xfrm>
        </p:spPr>
        <p:txBody>
          <a:bodyPr/>
          <a:lstStyle/>
          <a:p>
            <a:pPr marL="0" indent="0">
              <a:spcBef>
                <a:spcPts val="900"/>
              </a:spcBef>
              <a:buClr>
                <a:srgbClr val="800000"/>
              </a:buClr>
              <a:buNone/>
              <a:defRPr/>
            </a:pPr>
            <a:endParaRPr lang="en-US" sz="1800" dirty="0">
              <a:solidFill>
                <a:srgbClr val="800000"/>
              </a:solidFill>
              <a:effectLst>
                <a:outerShdw blurRad="38100" dist="38100" dir="2700000" algn="tl">
                  <a:srgbClr val="000000"/>
                </a:outerShdw>
              </a:effectLst>
              <a:latin typeface="Tahoma" pitchFamily="34" charset="0"/>
            </a:endParaRPr>
          </a:p>
          <a:p>
            <a:pPr marL="0" indent="0">
              <a:spcBef>
                <a:spcPts val="900"/>
              </a:spcBef>
              <a:buClr>
                <a:srgbClr val="800000"/>
              </a:buClr>
              <a:buNone/>
              <a:defRPr/>
            </a:pPr>
            <a:endParaRPr lang="en-US" sz="1800" dirty="0">
              <a:solidFill>
                <a:srgbClr val="800000"/>
              </a:solidFill>
              <a:effectLst>
                <a:outerShdw blurRad="38100" dist="38100" dir="2700000" algn="tl">
                  <a:srgbClr val="000000"/>
                </a:outerShdw>
              </a:effectLst>
              <a:latin typeface="Tahoma" pitchFamily="34" charset="0"/>
            </a:endParaRPr>
          </a:p>
        </p:txBody>
      </p:sp>
      <p:sp>
        <p:nvSpPr>
          <p:cNvPr id="12292" name="Line 4"/>
          <p:cNvSpPr>
            <a:spLocks noChangeShapeType="1"/>
          </p:cNvSpPr>
          <p:nvPr/>
        </p:nvSpPr>
        <p:spPr bwMode="auto">
          <a:xfrm>
            <a:off x="2895600" y="1657350"/>
            <a:ext cx="611505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Rectangle 25"/>
          <p:cNvSpPr>
            <a:spLocks noChangeArrowheads="1"/>
          </p:cNvSpPr>
          <p:nvPr/>
        </p:nvSpPr>
        <p:spPr bwMode="auto">
          <a:xfrm>
            <a:off x="2781302" y="958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nvGrpSpPr>
          <p:cNvPr id="12297" name="Group 37"/>
          <p:cNvGrpSpPr>
            <a:grpSpLocks/>
          </p:cNvGrpSpPr>
          <p:nvPr/>
        </p:nvGrpSpPr>
        <p:grpSpPr bwMode="auto">
          <a:xfrm>
            <a:off x="1928813" y="1828682"/>
            <a:ext cx="8412123" cy="4381619"/>
            <a:chOff x="0" y="0"/>
            <a:chExt cx="3220649" cy="1158240"/>
          </a:xfrm>
        </p:grpSpPr>
        <p:grpSp>
          <p:nvGrpSpPr>
            <p:cNvPr id="12300" name="Group 38"/>
            <p:cNvGrpSpPr>
              <a:grpSpLocks/>
            </p:cNvGrpSpPr>
            <p:nvPr/>
          </p:nvGrpSpPr>
          <p:grpSpPr bwMode="auto">
            <a:xfrm>
              <a:off x="0" y="0"/>
              <a:ext cx="3220649" cy="1158240"/>
              <a:chOff x="0" y="0"/>
              <a:chExt cx="3220649" cy="1158240"/>
            </a:xfrm>
          </p:grpSpPr>
          <p:grpSp>
            <p:nvGrpSpPr>
              <p:cNvPr id="12302" name="Group 40"/>
              <p:cNvGrpSpPr>
                <a:grpSpLocks/>
              </p:cNvGrpSpPr>
              <p:nvPr/>
            </p:nvGrpSpPr>
            <p:grpSpPr bwMode="auto">
              <a:xfrm>
                <a:off x="0" y="0"/>
                <a:ext cx="3220649" cy="1158240"/>
                <a:chOff x="83820" y="0"/>
                <a:chExt cx="3220649" cy="1158240"/>
              </a:xfrm>
            </p:grpSpPr>
            <p:grpSp>
              <p:nvGrpSpPr>
                <p:cNvPr id="12304" name="Group 47"/>
                <p:cNvGrpSpPr>
                  <a:grpSpLocks/>
                </p:cNvGrpSpPr>
                <p:nvPr/>
              </p:nvGrpSpPr>
              <p:grpSpPr bwMode="auto">
                <a:xfrm>
                  <a:off x="83820" y="0"/>
                  <a:ext cx="3220649" cy="571278"/>
                  <a:chOff x="83820" y="0"/>
                  <a:chExt cx="3220649" cy="571278"/>
                </a:xfrm>
              </p:grpSpPr>
              <p:grpSp>
                <p:nvGrpSpPr>
                  <p:cNvPr id="12308" name="Group 48"/>
                  <p:cNvGrpSpPr>
                    <a:grpSpLocks/>
                  </p:cNvGrpSpPr>
                  <p:nvPr/>
                </p:nvGrpSpPr>
                <p:grpSpPr bwMode="auto">
                  <a:xfrm>
                    <a:off x="2712716" y="0"/>
                    <a:ext cx="591753" cy="571278"/>
                    <a:chOff x="-4" y="0"/>
                    <a:chExt cx="591753" cy="571278"/>
                  </a:xfrm>
                </p:grpSpPr>
                <p:sp>
                  <p:nvSpPr>
                    <p:cNvPr id="58" name="Diamond 57"/>
                    <p:cNvSpPr/>
                    <p:nvPr/>
                  </p:nvSpPr>
                  <p:spPr>
                    <a:xfrm>
                      <a:off x="-4" y="0"/>
                      <a:ext cx="579433" cy="57127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 name="Text Box 64"/>
                    <p:cNvSpPr txBox="1"/>
                    <p:nvPr/>
                  </p:nvSpPr>
                  <p:spPr>
                    <a:xfrm>
                      <a:off x="43049" y="211572"/>
                      <a:ext cx="548700" cy="2744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US" sz="2400" dirty="0">
                          <a:ea typeface="Times New Roman"/>
                          <a:cs typeface="Times New Roman"/>
                        </a:rPr>
                        <a:t>Output</a:t>
                      </a:r>
                    </a:p>
                  </p:txBody>
                </p:sp>
              </p:grpSp>
              <p:grpSp>
                <p:nvGrpSpPr>
                  <p:cNvPr id="12309" name="Group 49"/>
                  <p:cNvGrpSpPr>
                    <a:grpSpLocks/>
                  </p:cNvGrpSpPr>
                  <p:nvPr/>
                </p:nvGrpSpPr>
                <p:grpSpPr bwMode="auto">
                  <a:xfrm>
                    <a:off x="83820" y="76200"/>
                    <a:ext cx="2423160" cy="350520"/>
                    <a:chOff x="83820" y="0"/>
                    <a:chExt cx="2423160" cy="350520"/>
                  </a:xfrm>
                </p:grpSpPr>
                <p:grpSp>
                  <p:nvGrpSpPr>
                    <p:cNvPr id="12310" name="Group 50"/>
                    <p:cNvGrpSpPr>
                      <a:grpSpLocks/>
                    </p:cNvGrpSpPr>
                    <p:nvPr/>
                  </p:nvGrpSpPr>
                  <p:grpSpPr bwMode="auto">
                    <a:xfrm>
                      <a:off x="1341120" y="0"/>
                      <a:ext cx="775598" cy="342900"/>
                      <a:chOff x="45720" y="0"/>
                      <a:chExt cx="775598" cy="342900"/>
                    </a:xfrm>
                  </p:grpSpPr>
                  <p:sp>
                    <p:nvSpPr>
                      <p:cNvPr id="56" name="Rectangle 55"/>
                      <p:cNvSpPr/>
                      <p:nvPr/>
                    </p:nvSpPr>
                    <p:spPr>
                      <a:xfrm>
                        <a:off x="45885" y="-190"/>
                        <a:ext cx="618488" cy="3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 name="Text Box 68"/>
                      <p:cNvSpPr txBox="1"/>
                      <p:nvPr/>
                    </p:nvSpPr>
                    <p:spPr>
                      <a:xfrm>
                        <a:off x="74696" y="39624"/>
                        <a:ext cx="746540" cy="2509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US" sz="2400" dirty="0">
                            <a:ea typeface="Times New Roman"/>
                            <a:cs typeface="Times New Roman"/>
                          </a:rPr>
                          <a:t>Processes</a:t>
                        </a:r>
                      </a:p>
                    </p:txBody>
                  </p:sp>
                </p:grpSp>
                <p:pic>
                  <p:nvPicPr>
                    <p:cNvPr id="12311" name="Picture 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8840" y="83820"/>
                      <a:ext cx="35814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73"/>
                    <p:cNvSpPr txBox="1"/>
                    <p:nvPr/>
                  </p:nvSpPr>
                  <p:spPr>
                    <a:xfrm>
                      <a:off x="83820" y="37815"/>
                      <a:ext cx="480193" cy="2515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defRPr/>
                      </a:pPr>
                      <a:r>
                        <a:rPr lang="en-US" sz="3200" dirty="0">
                          <a:ea typeface="Times New Roman"/>
                          <a:cs typeface="Times New Roman"/>
                        </a:rPr>
                        <a:t>Input</a:t>
                      </a:r>
                    </a:p>
                  </p:txBody>
                </p:sp>
              </p:grpSp>
            </p:grpSp>
            <p:grpSp>
              <p:nvGrpSpPr>
                <p:cNvPr id="12305" name="Group 43"/>
                <p:cNvGrpSpPr>
                  <a:grpSpLocks/>
                </p:cNvGrpSpPr>
                <p:nvPr/>
              </p:nvGrpSpPr>
              <p:grpSpPr bwMode="auto">
                <a:xfrm>
                  <a:off x="906780" y="640080"/>
                  <a:ext cx="868680" cy="518160"/>
                  <a:chOff x="0" y="0"/>
                  <a:chExt cx="868680" cy="518160"/>
                </a:xfrm>
              </p:grpSpPr>
              <p:sp>
                <p:nvSpPr>
                  <p:cNvPr id="45" name="Flowchart: Data 44"/>
                  <p:cNvSpPr/>
                  <p:nvPr/>
                </p:nvSpPr>
                <p:spPr>
                  <a:xfrm>
                    <a:off x="-229" y="-32"/>
                    <a:ext cx="801602" cy="518192"/>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6" name="Text Box 77"/>
                  <p:cNvSpPr txBox="1"/>
                  <p:nvPr/>
                </p:nvSpPr>
                <p:spPr>
                  <a:xfrm>
                    <a:off x="106693" y="121825"/>
                    <a:ext cx="761906" cy="2286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US" sz="2400" dirty="0">
                        <a:ea typeface="Times New Roman"/>
                        <a:cs typeface="Times New Roman"/>
                      </a:rPr>
                      <a:t>Feedback</a:t>
                    </a:r>
                  </a:p>
                </p:txBody>
              </p:sp>
            </p:grpSp>
          </p:grpSp>
          <p:sp>
            <p:nvSpPr>
              <p:cNvPr id="42" name="Flowchart: Manual Input 41"/>
              <p:cNvSpPr/>
              <p:nvPr/>
            </p:nvSpPr>
            <p:spPr>
              <a:xfrm>
                <a:off x="0" y="0"/>
                <a:ext cx="605043" cy="426498"/>
              </a:xfrm>
              <a:prstGeom prst="flowChartManualInp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pic>
          <p:nvPicPr>
            <p:cNvPr id="12301"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1391" y="610030"/>
              <a:ext cx="496197" cy="5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8"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2174083"/>
            <a:ext cx="666750"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4938" y="4381788"/>
            <a:ext cx="2266017" cy="16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619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6"/>
          <p:cNvSpPr>
            <a:spLocks noChangeArrowheads="1"/>
          </p:cNvSpPr>
          <p:nvPr/>
        </p:nvSpPr>
        <p:spPr bwMode="auto">
          <a:xfrm>
            <a:off x="3715942" y="52756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nvGrpSpPr>
          <p:cNvPr id="9220" name="Group 43"/>
          <p:cNvGrpSpPr>
            <a:grpSpLocks/>
          </p:cNvGrpSpPr>
          <p:nvPr/>
        </p:nvGrpSpPr>
        <p:grpSpPr bwMode="auto">
          <a:xfrm>
            <a:off x="2424545" y="318655"/>
            <a:ext cx="7462403" cy="6266573"/>
            <a:chOff x="1398" y="720"/>
            <a:chExt cx="3477" cy="3492"/>
          </a:xfrm>
        </p:grpSpPr>
        <p:sp>
          <p:nvSpPr>
            <p:cNvPr id="9228" name="Text Box 12"/>
            <p:cNvSpPr txBox="1">
              <a:spLocks noChangeArrowheads="1"/>
            </p:cNvSpPr>
            <p:nvPr/>
          </p:nvSpPr>
          <p:spPr bwMode="auto">
            <a:xfrm>
              <a:off x="2592" y="747"/>
              <a:ext cx="102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600" dirty="0"/>
                <a:t>Technology </a:t>
              </a:r>
              <a:r>
                <a:rPr lang="en-US" altLang="en-US" sz="1600" dirty="0" smtClean="0"/>
                <a:t>Systems</a:t>
              </a:r>
              <a:endParaRPr lang="en-US" altLang="en-US" sz="4800" dirty="0"/>
            </a:p>
          </p:txBody>
        </p:sp>
        <p:sp>
          <p:nvSpPr>
            <p:cNvPr id="9229" name="Rectangle 14"/>
            <p:cNvSpPr>
              <a:spLocks noChangeArrowheads="1"/>
            </p:cNvSpPr>
            <p:nvPr/>
          </p:nvSpPr>
          <p:spPr bwMode="auto">
            <a:xfrm>
              <a:off x="2388" y="1475"/>
              <a:ext cx="713"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solidFill>
                    <a:srgbClr val="000000"/>
                  </a:solidFill>
                  <a:latin typeface="Helvetica" panose="020B0604020202020204" pitchFamily="34" charset="0"/>
                </a:rPr>
                <a:t>Developing and using devices and systems to plant, grow, and harvest crops.</a:t>
              </a:r>
              <a:endParaRPr lang="en-US" altLang="en-US" sz="2400" dirty="0">
                <a:solidFill>
                  <a:srgbClr val="000000"/>
                </a:solidFill>
                <a:latin typeface="Helvetica" panose="020B0604020202020204" pitchFamily="34" charset="0"/>
              </a:endParaRPr>
            </a:p>
          </p:txBody>
        </p:sp>
        <p:grpSp>
          <p:nvGrpSpPr>
            <p:cNvPr id="9230" name="Group 31"/>
            <p:cNvGrpSpPr>
              <a:grpSpLocks/>
            </p:cNvGrpSpPr>
            <p:nvPr/>
          </p:nvGrpSpPr>
          <p:grpSpPr bwMode="auto">
            <a:xfrm>
              <a:off x="1398" y="720"/>
              <a:ext cx="3477" cy="3131"/>
              <a:chOff x="1398" y="720"/>
              <a:chExt cx="3477" cy="3131"/>
            </a:xfrm>
          </p:grpSpPr>
          <p:grpSp>
            <p:nvGrpSpPr>
              <p:cNvPr id="9237" name="Group 30"/>
              <p:cNvGrpSpPr>
                <a:grpSpLocks/>
              </p:cNvGrpSpPr>
              <p:nvPr/>
            </p:nvGrpSpPr>
            <p:grpSpPr bwMode="auto">
              <a:xfrm>
                <a:off x="1398" y="720"/>
                <a:ext cx="3477" cy="3131"/>
                <a:chOff x="1398" y="720"/>
                <a:chExt cx="3477" cy="3131"/>
              </a:xfrm>
            </p:grpSpPr>
            <p:sp>
              <p:nvSpPr>
                <p:cNvPr id="9243" name="Rectangle 15"/>
                <p:cNvSpPr>
                  <a:spLocks noChangeArrowheads="1"/>
                </p:cNvSpPr>
                <p:nvPr/>
              </p:nvSpPr>
              <p:spPr bwMode="auto">
                <a:xfrm>
                  <a:off x="2592" y="720"/>
                  <a:ext cx="1056" cy="3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4" name="Rectangle 16"/>
                <p:cNvSpPr>
                  <a:spLocks noChangeArrowheads="1"/>
                </p:cNvSpPr>
                <p:nvPr/>
              </p:nvSpPr>
              <p:spPr bwMode="auto">
                <a:xfrm>
                  <a:off x="1888" y="1120"/>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5" name="Rectangle 19"/>
                <p:cNvSpPr>
                  <a:spLocks noChangeArrowheads="1"/>
                </p:cNvSpPr>
                <p:nvPr/>
              </p:nvSpPr>
              <p:spPr bwMode="auto">
                <a:xfrm>
                  <a:off x="3840" y="1120"/>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6" name="Rectangle 20"/>
                <p:cNvSpPr>
                  <a:spLocks noChangeArrowheads="1"/>
                </p:cNvSpPr>
                <p:nvPr/>
              </p:nvSpPr>
              <p:spPr bwMode="auto">
                <a:xfrm>
                  <a:off x="4075" y="1936"/>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7" name="Rectangle 21"/>
                <p:cNvSpPr>
                  <a:spLocks noChangeArrowheads="1"/>
                </p:cNvSpPr>
                <p:nvPr/>
              </p:nvSpPr>
              <p:spPr bwMode="auto">
                <a:xfrm>
                  <a:off x="4341" y="2758"/>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8" name="Rectangle 22"/>
                <p:cNvSpPr>
                  <a:spLocks noChangeArrowheads="1"/>
                </p:cNvSpPr>
                <p:nvPr/>
              </p:nvSpPr>
              <p:spPr bwMode="auto">
                <a:xfrm>
                  <a:off x="2854" y="3243"/>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49" name="Rectangle 23"/>
                <p:cNvSpPr>
                  <a:spLocks noChangeArrowheads="1"/>
                </p:cNvSpPr>
                <p:nvPr/>
              </p:nvSpPr>
              <p:spPr bwMode="auto">
                <a:xfrm>
                  <a:off x="1398" y="2757"/>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50" name="Rectangle 24"/>
                <p:cNvSpPr>
                  <a:spLocks noChangeArrowheads="1"/>
                </p:cNvSpPr>
                <p:nvPr/>
              </p:nvSpPr>
              <p:spPr bwMode="auto">
                <a:xfrm>
                  <a:off x="1643" y="1936"/>
                  <a:ext cx="534" cy="6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grpSp>
            <p:nvGrpSpPr>
              <p:cNvPr id="9238" name="Group 29"/>
              <p:cNvGrpSpPr>
                <a:grpSpLocks/>
              </p:cNvGrpSpPr>
              <p:nvPr/>
            </p:nvGrpSpPr>
            <p:grpSpPr bwMode="auto">
              <a:xfrm>
                <a:off x="1931" y="1061"/>
                <a:ext cx="2405" cy="2176"/>
                <a:chOff x="1931" y="1061"/>
                <a:chExt cx="2405" cy="2176"/>
              </a:xfrm>
            </p:grpSpPr>
            <p:sp>
              <p:nvSpPr>
                <p:cNvPr id="9239" name="Line 25"/>
                <p:cNvSpPr>
                  <a:spLocks noChangeShapeType="1"/>
                </p:cNvSpPr>
                <p:nvPr/>
              </p:nvSpPr>
              <p:spPr bwMode="auto">
                <a:xfrm>
                  <a:off x="3131" y="1061"/>
                  <a:ext cx="0" cy="21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0" name="Line 26"/>
                <p:cNvSpPr>
                  <a:spLocks noChangeShapeType="1"/>
                </p:cNvSpPr>
                <p:nvPr/>
              </p:nvSpPr>
              <p:spPr bwMode="auto">
                <a:xfrm>
                  <a:off x="2432" y="1429"/>
                  <a:ext cx="140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1" name="Line 27"/>
                <p:cNvSpPr>
                  <a:spLocks noChangeShapeType="1"/>
                </p:cNvSpPr>
                <p:nvPr/>
              </p:nvSpPr>
              <p:spPr bwMode="auto">
                <a:xfrm>
                  <a:off x="2176" y="2251"/>
                  <a:ext cx="19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2" name="Line 28"/>
                <p:cNvSpPr>
                  <a:spLocks noChangeShapeType="1"/>
                </p:cNvSpPr>
                <p:nvPr/>
              </p:nvSpPr>
              <p:spPr bwMode="auto">
                <a:xfrm>
                  <a:off x="1931" y="3061"/>
                  <a:ext cx="240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231" name="Rectangle 32"/>
            <p:cNvSpPr>
              <a:spLocks noChangeArrowheads="1"/>
            </p:cNvSpPr>
            <p:nvPr/>
          </p:nvSpPr>
          <p:spPr bwMode="auto">
            <a:xfrm>
              <a:off x="2224" y="2300"/>
              <a:ext cx="800"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solidFill>
                    <a:srgbClr val="000000"/>
                  </a:solidFill>
                  <a:latin typeface="Helvetica" panose="020B0604020202020204" pitchFamily="34" charset="0"/>
                </a:rPr>
                <a:t>Developing and using devices and systems to convert, transmit, or process energy.</a:t>
              </a:r>
              <a:endParaRPr lang="en-US" altLang="en-US" sz="2400" dirty="0">
                <a:solidFill>
                  <a:srgbClr val="000000"/>
                </a:solidFill>
                <a:latin typeface="Helvetica" panose="020B0604020202020204" pitchFamily="34" charset="0"/>
              </a:endParaRPr>
            </a:p>
          </p:txBody>
        </p:sp>
        <p:sp>
          <p:nvSpPr>
            <p:cNvPr id="9232" name="Text Box 33"/>
            <p:cNvSpPr txBox="1">
              <a:spLocks noChangeArrowheads="1"/>
            </p:cNvSpPr>
            <p:nvPr/>
          </p:nvSpPr>
          <p:spPr bwMode="auto">
            <a:xfrm>
              <a:off x="1978" y="3107"/>
              <a:ext cx="55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latin typeface="Helvetica" panose="020B0604020202020204" pitchFamily="34" charset="0"/>
                </a:rPr>
                <a:t>Using systems and processes to put structures on the sites where they will be used.</a:t>
              </a:r>
              <a:endParaRPr lang="en-US" altLang="en-US" sz="4400" dirty="0">
                <a:latin typeface="Helvetica" panose="020B0604020202020204" pitchFamily="34" charset="0"/>
              </a:endParaRPr>
            </a:p>
          </p:txBody>
        </p:sp>
        <p:sp>
          <p:nvSpPr>
            <p:cNvPr id="9233" name="Rectangle 34"/>
            <p:cNvSpPr>
              <a:spLocks noChangeArrowheads="1"/>
            </p:cNvSpPr>
            <p:nvPr/>
          </p:nvSpPr>
          <p:spPr bwMode="auto">
            <a:xfrm>
              <a:off x="2422" y="3852"/>
              <a:ext cx="136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rgbClr val="000000"/>
                  </a:solidFill>
                  <a:latin typeface="Helvetica" panose="020B0604020202020204" pitchFamily="34" charset="0"/>
                </a:rPr>
                <a:t>Developing and using devices and systems and processes to convert materials into products in a factory.</a:t>
              </a:r>
            </a:p>
          </p:txBody>
        </p:sp>
        <p:sp>
          <p:nvSpPr>
            <p:cNvPr id="9234" name="Rectangle 37"/>
            <p:cNvSpPr>
              <a:spLocks noChangeArrowheads="1"/>
            </p:cNvSpPr>
            <p:nvPr/>
          </p:nvSpPr>
          <p:spPr bwMode="auto">
            <a:xfrm>
              <a:off x="3601" y="3109"/>
              <a:ext cx="693"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solidFill>
                    <a:srgbClr val="000000"/>
                  </a:solidFill>
                  <a:latin typeface="Helvetica" panose="020B0604020202020204" pitchFamily="34" charset="0"/>
                </a:rPr>
                <a:t>Developing and using devices and systems to move people and cargo from an origin point to a destination.</a:t>
              </a:r>
              <a:endParaRPr lang="en-US" altLang="en-US" sz="2400" dirty="0">
                <a:solidFill>
                  <a:srgbClr val="000000"/>
                </a:solidFill>
                <a:latin typeface="Helvetica" panose="020B0604020202020204" pitchFamily="34" charset="0"/>
              </a:endParaRPr>
            </a:p>
          </p:txBody>
        </p:sp>
        <p:sp>
          <p:nvSpPr>
            <p:cNvPr id="9235" name="Rectangle 38"/>
            <p:cNvSpPr>
              <a:spLocks noChangeArrowheads="1"/>
            </p:cNvSpPr>
            <p:nvPr/>
          </p:nvSpPr>
          <p:spPr bwMode="auto">
            <a:xfrm>
              <a:off x="3308" y="2295"/>
              <a:ext cx="726"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solidFill>
                    <a:srgbClr val="000000"/>
                  </a:solidFill>
                  <a:latin typeface="Helvetica" panose="020B0604020202020204" pitchFamily="34" charset="0"/>
                </a:rPr>
                <a:t>Developing and using devices and systems to promote health and cure illnesses.</a:t>
              </a:r>
              <a:endParaRPr lang="en-US" altLang="en-US" sz="2400" dirty="0">
                <a:solidFill>
                  <a:srgbClr val="000000"/>
                </a:solidFill>
                <a:latin typeface="Helvetica" panose="020B0604020202020204" pitchFamily="34" charset="0"/>
              </a:endParaRPr>
            </a:p>
          </p:txBody>
        </p:sp>
        <p:sp>
          <p:nvSpPr>
            <p:cNvPr id="9236" name="Rectangle 39"/>
            <p:cNvSpPr>
              <a:spLocks noChangeArrowheads="1"/>
            </p:cNvSpPr>
            <p:nvPr/>
          </p:nvSpPr>
          <p:spPr bwMode="auto">
            <a:xfrm>
              <a:off x="3153" y="1478"/>
              <a:ext cx="677"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rgbClr val="000000"/>
                  </a:solidFill>
                  <a:latin typeface="Helvetica" panose="020B0604020202020204" pitchFamily="34" charset="0"/>
                </a:rPr>
                <a:t>Developing and using devices and</a:t>
              </a:r>
            </a:p>
            <a:p>
              <a:pPr algn="ctr"/>
              <a:r>
                <a:rPr lang="en-US" altLang="en-US" sz="1200" dirty="0">
                  <a:solidFill>
                    <a:srgbClr val="000000"/>
                  </a:solidFill>
                  <a:latin typeface="Helvetica" panose="020B0604020202020204" pitchFamily="34" charset="0"/>
                </a:rPr>
                <a:t>systems to gather, </a:t>
              </a:r>
              <a:r>
                <a:rPr lang="en-US" altLang="en-US" sz="1400" dirty="0">
                  <a:solidFill>
                    <a:srgbClr val="000000"/>
                  </a:solidFill>
                  <a:latin typeface="Helvetica" panose="020B0604020202020204" pitchFamily="34" charset="0"/>
                </a:rPr>
                <a:t>process</a:t>
              </a:r>
              <a:r>
                <a:rPr lang="en-US" altLang="en-US" sz="1200" dirty="0">
                  <a:solidFill>
                    <a:srgbClr val="000000"/>
                  </a:solidFill>
                  <a:latin typeface="Helvetica" panose="020B0604020202020204" pitchFamily="34" charset="0"/>
                </a:rPr>
                <a:t>, share</a:t>
              </a:r>
            </a:p>
            <a:p>
              <a:pPr algn="ctr"/>
              <a:r>
                <a:rPr lang="en-US" altLang="en-US" sz="1200" dirty="0">
                  <a:solidFill>
                    <a:srgbClr val="000000"/>
                  </a:solidFill>
                  <a:latin typeface="Helvetica" panose="020B0604020202020204" pitchFamily="34" charset="0"/>
                </a:rPr>
                <a:t>information, and share ideas.</a:t>
              </a:r>
              <a:endParaRPr lang="en-US" altLang="en-US" sz="2000" dirty="0">
                <a:solidFill>
                  <a:srgbClr val="000000"/>
                </a:solidFill>
                <a:latin typeface="Helvetica" panose="020B0604020202020204" pitchFamily="34" charset="0"/>
              </a:endParaRPr>
            </a:p>
          </p:txBody>
        </p:sp>
      </p:grpSp>
      <p:sp>
        <p:nvSpPr>
          <p:cNvPr id="566275" name="Rectangle 3"/>
          <p:cNvSpPr>
            <a:spLocks noChangeArrowheads="1"/>
          </p:cNvSpPr>
          <p:nvPr/>
        </p:nvSpPr>
        <p:spPr bwMode="auto">
          <a:xfrm>
            <a:off x="8094980" y="2709908"/>
            <a:ext cx="2236787" cy="882008"/>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b="1" dirty="0">
                <a:solidFill>
                  <a:srgbClr val="33CC33"/>
                </a:solidFill>
                <a:effectLst>
                  <a:outerShdw blurRad="38100" dist="38100" dir="2700000" algn="tl">
                    <a:srgbClr val="000000"/>
                  </a:outerShdw>
                </a:effectLst>
                <a:latin typeface="Verdana" charset="0"/>
              </a:rPr>
              <a:t>Medical Technologies</a:t>
            </a:r>
          </a:p>
        </p:txBody>
      </p:sp>
      <p:sp>
        <p:nvSpPr>
          <p:cNvPr id="2" name="Rectangle 3"/>
          <p:cNvSpPr>
            <a:spLocks noChangeArrowheads="1"/>
          </p:cNvSpPr>
          <p:nvPr/>
        </p:nvSpPr>
        <p:spPr bwMode="auto">
          <a:xfrm>
            <a:off x="7701174" y="1113860"/>
            <a:ext cx="2632186" cy="677362"/>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sz="1600" b="1" dirty="0">
                <a:solidFill>
                  <a:srgbClr val="33CC33"/>
                </a:solidFill>
                <a:effectLst>
                  <a:outerShdw blurRad="38100" dist="38100" dir="2700000" algn="tl">
                    <a:srgbClr val="000000"/>
                  </a:outerShdw>
                </a:effectLst>
                <a:latin typeface="Verdana" charset="0"/>
              </a:rPr>
              <a:t>Information and Communication Technologies</a:t>
            </a:r>
            <a:endParaRPr lang="en-US" sz="4000" b="1" dirty="0">
              <a:solidFill>
                <a:srgbClr val="33CC33"/>
              </a:solidFill>
              <a:effectLst>
                <a:outerShdw blurRad="38100" dist="38100" dir="2700000" algn="tl">
                  <a:srgbClr val="000000"/>
                </a:outerShdw>
              </a:effectLst>
              <a:latin typeface="Verdana" charset="0"/>
            </a:endParaRPr>
          </a:p>
        </p:txBody>
      </p:sp>
      <p:sp>
        <p:nvSpPr>
          <p:cNvPr id="3" name="Rectangle 3"/>
          <p:cNvSpPr>
            <a:spLocks noChangeArrowheads="1"/>
          </p:cNvSpPr>
          <p:nvPr/>
        </p:nvSpPr>
        <p:spPr bwMode="auto">
          <a:xfrm>
            <a:off x="2161310" y="1178816"/>
            <a:ext cx="2366654" cy="642667"/>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sz="1600" b="1" dirty="0">
                <a:solidFill>
                  <a:srgbClr val="33CC33"/>
                </a:solidFill>
                <a:effectLst>
                  <a:outerShdw blurRad="38100" dist="38100" dir="2700000" algn="tl">
                    <a:srgbClr val="000000"/>
                  </a:outerShdw>
                </a:effectLst>
                <a:latin typeface="Verdana" charset="0"/>
              </a:rPr>
              <a:t>Agricultural and Related Biotechnologies</a:t>
            </a:r>
            <a:endParaRPr lang="en-US" sz="4000" dirty="0">
              <a:latin typeface="Verdana" charset="0"/>
            </a:endParaRPr>
          </a:p>
        </p:txBody>
      </p:sp>
      <p:sp>
        <p:nvSpPr>
          <p:cNvPr id="4" name="Rectangle 3"/>
          <p:cNvSpPr>
            <a:spLocks noChangeArrowheads="1"/>
          </p:cNvSpPr>
          <p:nvPr/>
        </p:nvSpPr>
        <p:spPr bwMode="auto">
          <a:xfrm>
            <a:off x="1375044" y="4145932"/>
            <a:ext cx="2568937" cy="689609"/>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b="1" dirty="0">
                <a:solidFill>
                  <a:srgbClr val="33CC33"/>
                </a:solidFill>
                <a:effectLst>
                  <a:outerShdw blurRad="38100" dist="38100" dir="2700000" algn="tl">
                    <a:srgbClr val="000000"/>
                  </a:outerShdw>
                </a:effectLst>
                <a:latin typeface="Verdana" charset="0"/>
              </a:rPr>
              <a:t>Construction Technologies</a:t>
            </a:r>
            <a:endParaRPr lang="en-US" b="1" dirty="0">
              <a:effectLst>
                <a:outerShdw blurRad="38100" dist="38100" dir="2700000" algn="tl">
                  <a:srgbClr val="FFFFFF"/>
                </a:outerShdw>
              </a:effectLst>
              <a:latin typeface="Verdana" charset="0"/>
            </a:endParaRPr>
          </a:p>
        </p:txBody>
      </p:sp>
      <p:sp>
        <p:nvSpPr>
          <p:cNvPr id="5" name="Rectangle 3"/>
          <p:cNvSpPr>
            <a:spLocks noChangeArrowheads="1"/>
          </p:cNvSpPr>
          <p:nvPr/>
        </p:nvSpPr>
        <p:spPr bwMode="auto">
          <a:xfrm>
            <a:off x="8859512" y="4174961"/>
            <a:ext cx="2265688" cy="721721"/>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b="1" dirty="0">
                <a:solidFill>
                  <a:srgbClr val="33CC33"/>
                </a:solidFill>
                <a:effectLst>
                  <a:outerShdw blurRad="38100" dist="38100" dir="2700000" algn="tl">
                    <a:srgbClr val="000000"/>
                  </a:outerShdw>
                </a:effectLst>
                <a:latin typeface="Verdana" charset="0"/>
              </a:rPr>
              <a:t>Transportation Technologies</a:t>
            </a:r>
          </a:p>
        </p:txBody>
      </p:sp>
      <p:sp>
        <p:nvSpPr>
          <p:cNvPr id="42035" name="Text Box 51"/>
          <p:cNvSpPr txBox="1">
            <a:spLocks noChangeArrowheads="1"/>
          </p:cNvSpPr>
          <p:nvPr/>
        </p:nvSpPr>
        <p:spPr bwMode="auto">
          <a:xfrm>
            <a:off x="1519944" y="2714595"/>
            <a:ext cx="3160709" cy="646331"/>
          </a:xfrm>
          <a:prstGeom prst="rect">
            <a:avLst/>
          </a:prstGeom>
          <a:noFill/>
          <a:ln w="9525">
            <a:noFill/>
            <a:miter lim="800000"/>
            <a:headEnd/>
            <a:tailEnd/>
          </a:ln>
          <a:effectLst/>
        </p:spPr>
        <p:txBody>
          <a:bodyPr wrap="square">
            <a:spAutoFit/>
          </a:bodyPr>
          <a:lstStyle/>
          <a:p>
            <a:pPr>
              <a:spcBef>
                <a:spcPct val="50000"/>
              </a:spcBef>
              <a:defRPr/>
            </a:pPr>
            <a:r>
              <a:rPr lang="en-US" b="1" dirty="0">
                <a:solidFill>
                  <a:srgbClr val="33CC33"/>
                </a:solidFill>
                <a:effectLst>
                  <a:outerShdw blurRad="38100" dist="38100" dir="2700000" algn="tl">
                    <a:srgbClr val="000000"/>
                  </a:outerShdw>
                </a:effectLst>
                <a:latin typeface="Verdana" charset="0"/>
              </a:rPr>
              <a:t>Energy and Power Technologies</a:t>
            </a:r>
            <a:endParaRPr lang="en-US" dirty="0">
              <a:latin typeface="Verdana" charset="0"/>
            </a:endParaRPr>
          </a:p>
        </p:txBody>
      </p:sp>
      <p:sp>
        <p:nvSpPr>
          <p:cNvPr id="6" name="Rectangle 3"/>
          <p:cNvSpPr>
            <a:spLocks noChangeArrowheads="1"/>
          </p:cNvSpPr>
          <p:nvPr/>
        </p:nvSpPr>
        <p:spPr bwMode="auto">
          <a:xfrm>
            <a:off x="4826690" y="5178434"/>
            <a:ext cx="2426847" cy="638726"/>
          </a:xfrm>
          <a:prstGeom prst="rect">
            <a:avLst/>
          </a:prstGeom>
          <a:noFill/>
          <a:ln w="9525">
            <a:noFill/>
            <a:miter lim="800000"/>
            <a:headEnd/>
            <a:tailEnd/>
          </a:ln>
        </p:spPr>
        <p:txBody>
          <a:bodyPr/>
          <a:lstStyle/>
          <a:p>
            <a:pPr marL="344091" indent="-344091">
              <a:lnSpc>
                <a:spcPct val="90000"/>
              </a:lnSpc>
              <a:spcBef>
                <a:spcPts val="900"/>
              </a:spcBef>
              <a:buClr>
                <a:srgbClr val="800000"/>
              </a:buClr>
              <a:defRPr/>
            </a:pPr>
            <a:r>
              <a:rPr lang="en-US" b="1" dirty="0">
                <a:solidFill>
                  <a:srgbClr val="33CC33"/>
                </a:solidFill>
                <a:effectLst>
                  <a:outerShdw blurRad="38100" dist="38100" dir="2700000" algn="tl">
                    <a:srgbClr val="000000"/>
                  </a:outerShdw>
                </a:effectLst>
                <a:latin typeface="Verdana" charset="0"/>
              </a:rPr>
              <a:t>Manufacturing</a:t>
            </a:r>
            <a:r>
              <a:rPr lang="en-US" sz="1400" b="1" dirty="0">
                <a:solidFill>
                  <a:srgbClr val="33CC33"/>
                </a:solidFill>
                <a:effectLst>
                  <a:outerShdw blurRad="38100" dist="38100" dir="2700000" algn="tl">
                    <a:srgbClr val="000000"/>
                  </a:outerShdw>
                </a:effectLst>
                <a:latin typeface="Verdana" charset="0"/>
              </a:rPr>
              <a:t> </a:t>
            </a:r>
            <a:r>
              <a:rPr lang="en-US" b="1" dirty="0">
                <a:solidFill>
                  <a:srgbClr val="33CC33"/>
                </a:solidFill>
                <a:effectLst>
                  <a:outerShdw blurRad="38100" dist="38100" dir="2700000" algn="tl">
                    <a:srgbClr val="000000"/>
                  </a:outerShdw>
                </a:effectLst>
                <a:latin typeface="Verdana" charset="0"/>
              </a:rPr>
              <a:t>Technologies</a:t>
            </a:r>
            <a:endParaRPr lang="en-US" sz="1400" b="1" dirty="0">
              <a:solidFill>
                <a:srgbClr val="33CC33"/>
              </a:solidFill>
              <a:effectLst>
                <a:outerShdw blurRad="38100" dist="38100" dir="2700000" algn="tl">
                  <a:srgbClr val="000000"/>
                </a:outerShdw>
              </a:effectLst>
              <a:latin typeface="Verdana" charset="0"/>
            </a:endParaRPr>
          </a:p>
        </p:txBody>
      </p:sp>
    </p:spTree>
    <p:extLst>
      <p:ext uri="{BB962C8B-B14F-4D97-AF65-F5344CB8AC3E}">
        <p14:creationId xmlns:p14="http://schemas.microsoft.com/office/powerpoint/2010/main" val="25682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62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p:bldP spid="2" grpId="0"/>
      <p:bldP spid="3" grpId="0"/>
      <p:bldP spid="4" grpId="0"/>
      <p:bldP spid="5" grpId="0"/>
      <p:bldP spid="4203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Invention and Innovation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396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to Know</a:t>
            </a:r>
            <a:endParaRPr lang="en-US" dirty="0"/>
          </a:p>
        </p:txBody>
      </p:sp>
      <p:sp>
        <p:nvSpPr>
          <p:cNvPr id="3" name="Content Placeholder 2"/>
          <p:cNvSpPr>
            <a:spLocks noGrp="1"/>
          </p:cNvSpPr>
          <p:nvPr>
            <p:ph idx="1"/>
          </p:nvPr>
        </p:nvSpPr>
        <p:spPr/>
        <p:txBody>
          <a:bodyPr/>
          <a:lstStyle/>
          <a:p>
            <a:r>
              <a:rPr lang="en-US" dirty="0" smtClean="0"/>
              <a:t>Invention</a:t>
            </a:r>
          </a:p>
          <a:p>
            <a:pPr lvl="1"/>
            <a:r>
              <a:rPr lang="en-US" dirty="0"/>
              <a:t>a process of turning ideas and imagination into devices and systems</a:t>
            </a:r>
          </a:p>
          <a:p>
            <a:r>
              <a:rPr lang="en-US" dirty="0" smtClean="0"/>
              <a:t>Innovation</a:t>
            </a:r>
          </a:p>
          <a:p>
            <a:pPr lvl="1"/>
            <a:r>
              <a:rPr lang="en-US" dirty="0"/>
              <a:t>An improvement of an existing technological product, system, or method of doing something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6804"/>
            <a:ext cx="2438400" cy="2438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987" y="4056317"/>
            <a:ext cx="2528887" cy="2528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761" y="3877169"/>
            <a:ext cx="6365842" cy="2980831"/>
          </a:xfrm>
          <a:prstGeom prst="rect">
            <a:avLst/>
          </a:prstGeom>
        </p:spPr>
      </p:pic>
    </p:spTree>
    <p:extLst>
      <p:ext uri="{BB962C8B-B14F-4D97-AF65-F5344CB8AC3E}">
        <p14:creationId xmlns:p14="http://schemas.microsoft.com/office/powerpoint/2010/main" val="2027833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17564</TotalTime>
  <Words>1724</Words>
  <Application>Microsoft Office PowerPoint</Application>
  <PresentationFormat>Widescreen</PresentationFormat>
  <Paragraphs>204</Paragraphs>
  <Slides>23</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Century Gothic</vt:lpstr>
      <vt:lpstr>Garamond</vt:lpstr>
      <vt:lpstr>Helvetica</vt:lpstr>
      <vt:lpstr>Rockwell</vt:lpstr>
      <vt:lpstr>Rockwell Condensed</vt:lpstr>
      <vt:lpstr>Tahoma</vt:lpstr>
      <vt:lpstr>Times</vt:lpstr>
      <vt:lpstr>Times New Roman</vt:lpstr>
      <vt:lpstr>Verdana</vt:lpstr>
      <vt:lpstr>Wingdings</vt:lpstr>
      <vt:lpstr>Savon</vt:lpstr>
      <vt:lpstr>Wood Type</vt:lpstr>
      <vt:lpstr>Technology and Systems</vt:lpstr>
      <vt:lpstr>PowerPoint Presentation</vt:lpstr>
      <vt:lpstr>PowerPoint Presentation</vt:lpstr>
      <vt:lpstr>Words You Need to Know</vt:lpstr>
      <vt:lpstr>Words You Need to Know</vt:lpstr>
      <vt:lpstr>What makes a system?</vt:lpstr>
      <vt:lpstr>PowerPoint Presentation</vt:lpstr>
      <vt:lpstr>Invention and Innovation</vt:lpstr>
      <vt:lpstr>Words to Know</vt:lpstr>
      <vt:lpstr>PowerPoint Presentation</vt:lpstr>
      <vt:lpstr>PowerPoint Presentation</vt:lpstr>
      <vt:lpstr>  Technology and Creativity Discussion</vt:lpstr>
      <vt:lpstr>  Technology and Creativity Discussion</vt:lpstr>
      <vt:lpstr>  Technology and Creativity Discussion</vt:lpstr>
      <vt:lpstr>  Technology and Creativity Discussion</vt:lpstr>
      <vt:lpstr>  Technology and Creativity Discussion</vt:lpstr>
      <vt:lpstr>  Technology and Creativity Information</vt:lpstr>
      <vt:lpstr>  Technology and Creativity Information</vt:lpstr>
      <vt:lpstr>Design Brief #1 </vt:lpstr>
      <vt:lpstr>Great thinkers Activity</vt:lpstr>
      <vt:lpstr>Design Brief #2 </vt:lpstr>
      <vt:lpstr>Inventor Slides Activity</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Systems</dc:title>
  <dc:creator>skerr</dc:creator>
  <cp:lastModifiedBy>skerr</cp:lastModifiedBy>
  <cp:revision>19</cp:revision>
  <dcterms:created xsi:type="dcterms:W3CDTF">2018-06-26T15:15:53Z</dcterms:created>
  <dcterms:modified xsi:type="dcterms:W3CDTF">2018-08-03T19:14:57Z</dcterms:modified>
</cp:coreProperties>
</file>