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8" r:id="rId9"/>
    <p:sldId id="269" r:id="rId10"/>
    <p:sldId id="274" r:id="rId11"/>
    <p:sldId id="281" r:id="rId12"/>
    <p:sldId id="282" r:id="rId13"/>
    <p:sldId id="283" r:id="rId14"/>
    <p:sldId id="275" r:id="rId15"/>
    <p:sldId id="276" r:id="rId16"/>
    <p:sldId id="277" r:id="rId17"/>
    <p:sldId id="278" r:id="rId18"/>
    <p:sldId id="279" r:id="rId19"/>
    <p:sldId id="280" r:id="rId20"/>
    <p:sldId id="288" r:id="rId21"/>
    <p:sldId id="284" r:id="rId22"/>
    <p:sldId id="285" r:id="rId23"/>
    <p:sldId id="286" r:id="rId24"/>
    <p:sldId id="287" r:id="rId25"/>
    <p:sldId id="263" r:id="rId26"/>
    <p:sldId id="264" r:id="rId27"/>
    <p:sldId id="258" r:id="rId28"/>
    <p:sldId id="26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7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5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5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2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1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D550-EBD9-43D9-B8BA-AA5552D748A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1368-DEB1-4966-AE04-F229E047A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6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fzJ-z5Ij4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hanacademy.org/science/physics/work-and-energy/mechanical-advantage/v/introduction-to-mechanical-advantag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63z_eHGIJw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ybUFnY7Y8w" TargetMode="External"/><Relationship Id="rId2" Type="http://schemas.openxmlformats.org/officeDocument/2006/relationships/hyperlink" Target="https://www.youtube.com/watch?v=M0jmSsQ5ptw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C7DED2-CF21-48E7-B848-A6DD786E5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9048" y="2292107"/>
            <a:ext cx="7155598" cy="2273785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solidFill>
                  <a:srgbClr val="1F2D29"/>
                </a:solidFill>
              </a:rPr>
              <a:t>Unit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97FB47-6B36-4D27-B915-6C0D84FC7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9048" y="1325691"/>
            <a:ext cx="4355178" cy="1138426"/>
          </a:xfrm>
        </p:spPr>
        <p:txBody>
          <a:bodyPr>
            <a:normAutofit/>
          </a:bodyPr>
          <a:lstStyle/>
          <a:p>
            <a:pPr algn="l"/>
            <a:endParaRPr lang="en-US" sz="160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05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Fulcrum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022" y="498983"/>
            <a:ext cx="6281873" cy="3701883"/>
          </a:xfrm>
        </p:spPr>
        <p:txBody>
          <a:bodyPr>
            <a:normAutofit/>
          </a:bodyPr>
          <a:lstStyle/>
          <a:p>
            <a:r>
              <a:rPr lang="en-US" sz="3200" dirty="0"/>
              <a:t>the point on which a lever rests or is supported and on which it pivots.</a:t>
            </a:r>
          </a:p>
          <a:p>
            <a:endParaRPr lang="en-US" sz="3200" dirty="0"/>
          </a:p>
        </p:txBody>
      </p:sp>
      <p:pic>
        <p:nvPicPr>
          <p:cNvPr id="2050" name="Picture 2" descr="http://adammclane.com/wp-content/uploads/2012/01/fulcru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406" y="3904488"/>
            <a:ext cx="6601963" cy="295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0" y="190500"/>
            <a:ext cx="4203576" cy="6096000"/>
          </a:xfrm>
        </p:spPr>
        <p:txBody>
          <a:bodyPr>
            <a:normAutofit/>
          </a:bodyPr>
          <a:lstStyle/>
          <a:p>
            <a:r>
              <a:rPr lang="en-US" sz="3200" dirty="0"/>
              <a:t>fulcrum placed between the effort and </a:t>
            </a:r>
            <a:r>
              <a:rPr lang="en-US" sz="3200" dirty="0" smtClean="0"/>
              <a:t>load</a:t>
            </a:r>
          </a:p>
          <a:p>
            <a:r>
              <a:rPr lang="en-US" sz="3200" dirty="0" smtClean="0"/>
              <a:t>Examples:</a:t>
            </a:r>
          </a:p>
          <a:p>
            <a:pPr lvl="1"/>
            <a:r>
              <a:rPr lang="en-US" sz="2800" dirty="0" smtClean="0"/>
              <a:t>Teeter-totter</a:t>
            </a:r>
          </a:p>
          <a:p>
            <a:pPr lvl="1"/>
            <a:r>
              <a:rPr lang="en-US" sz="2800" dirty="0" smtClean="0"/>
              <a:t>Scissors</a:t>
            </a:r>
          </a:p>
          <a:p>
            <a:pPr lvl="1"/>
            <a:r>
              <a:rPr lang="en-US" sz="2800" dirty="0" smtClean="0"/>
              <a:t>Pliers</a:t>
            </a:r>
          </a:p>
          <a:p>
            <a:pPr lvl="1"/>
            <a:r>
              <a:rPr lang="en-US" sz="2800" dirty="0" smtClean="0"/>
              <a:t>Oars on a boat</a:t>
            </a:r>
            <a:endParaRPr lang="en-US" sz="2800" dirty="0"/>
          </a:p>
        </p:txBody>
      </p:sp>
      <p:pic>
        <p:nvPicPr>
          <p:cNvPr id="1026" name="Picture 2" descr="Image result for 1st class lev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13"/>
          <a:stretch/>
        </p:blipFill>
        <p:spPr bwMode="auto">
          <a:xfrm>
            <a:off x="8485396" y="803186"/>
            <a:ext cx="3252948" cy="532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pair of pliers is a double class 1 le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10" y="3969229"/>
            <a:ext cx="3246900" cy="286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1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Class Lever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1" y="323850"/>
            <a:ext cx="4194620" cy="6076950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load is </a:t>
            </a:r>
            <a:r>
              <a:rPr lang="en-US" sz="3200" dirty="0"/>
              <a:t>between the effort and the </a:t>
            </a:r>
            <a:r>
              <a:rPr lang="en-US" sz="3200" dirty="0" smtClean="0"/>
              <a:t>fulcrum</a:t>
            </a:r>
          </a:p>
          <a:p>
            <a:r>
              <a:rPr lang="en-US" sz="3200" dirty="0" smtClean="0"/>
              <a:t>Examples</a:t>
            </a:r>
          </a:p>
          <a:p>
            <a:pPr lvl="1"/>
            <a:r>
              <a:rPr lang="en-US" sz="2800" dirty="0" smtClean="0"/>
              <a:t>Wheelbarrow</a:t>
            </a:r>
          </a:p>
          <a:p>
            <a:pPr lvl="1"/>
            <a:r>
              <a:rPr lang="en-US" sz="2800" dirty="0" smtClean="0"/>
              <a:t>crowbar</a:t>
            </a:r>
            <a:endParaRPr lang="en-US" sz="2800" dirty="0"/>
          </a:p>
        </p:txBody>
      </p:sp>
      <p:pic>
        <p:nvPicPr>
          <p:cNvPr id="2050" name="Picture 2" descr="Image result for 1st class lev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29" r="33936"/>
          <a:stretch/>
        </p:blipFill>
        <p:spPr bwMode="auto">
          <a:xfrm>
            <a:off x="8728520" y="736207"/>
            <a:ext cx="3158681" cy="538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eelbarrow is Class 2 le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3" y="4522787"/>
            <a:ext cx="4248788" cy="233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5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Class </a:t>
            </a:r>
            <a:r>
              <a:rPr lang="en-US" dirty="0"/>
              <a:t>L</a:t>
            </a:r>
            <a:r>
              <a:rPr lang="en-US" dirty="0" smtClean="0"/>
              <a:t>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031" y="400050"/>
            <a:ext cx="4547845" cy="5651758"/>
          </a:xfrm>
        </p:spPr>
        <p:txBody>
          <a:bodyPr>
            <a:normAutofit/>
          </a:bodyPr>
          <a:lstStyle/>
          <a:p>
            <a:r>
              <a:rPr lang="en-US" sz="3200" dirty="0"/>
              <a:t>the effort </a:t>
            </a:r>
            <a:r>
              <a:rPr lang="en-US" sz="3200" dirty="0" smtClean="0"/>
              <a:t>is between </a:t>
            </a:r>
            <a:r>
              <a:rPr lang="en-US" sz="3200" dirty="0"/>
              <a:t>the load and the </a:t>
            </a:r>
            <a:r>
              <a:rPr lang="en-US" sz="3200" dirty="0" smtClean="0"/>
              <a:t>fulcrum</a:t>
            </a:r>
          </a:p>
          <a:p>
            <a:r>
              <a:rPr lang="en-US" sz="3200" dirty="0" smtClean="0"/>
              <a:t>Examples:</a:t>
            </a:r>
          </a:p>
          <a:p>
            <a:pPr lvl="1"/>
            <a:r>
              <a:rPr lang="en-US" sz="2800" dirty="0" smtClean="0"/>
              <a:t>Tweezers</a:t>
            </a:r>
          </a:p>
          <a:p>
            <a:pPr lvl="1"/>
            <a:r>
              <a:rPr lang="en-US" sz="2800" dirty="0" smtClean="0"/>
              <a:t>Mousetrap</a:t>
            </a:r>
          </a:p>
          <a:p>
            <a:pPr lvl="1"/>
            <a:r>
              <a:rPr lang="en-US" sz="2800" dirty="0" smtClean="0"/>
              <a:t>Broom</a:t>
            </a:r>
          </a:p>
          <a:p>
            <a:pPr lvl="1"/>
            <a:r>
              <a:rPr lang="en-US" sz="2800" dirty="0" smtClean="0"/>
              <a:t>Stapler </a:t>
            </a:r>
          </a:p>
        </p:txBody>
      </p:sp>
      <p:pic>
        <p:nvPicPr>
          <p:cNvPr id="3074" name="Picture 2" descr="Image result for 1st class lev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77" r="1989"/>
          <a:stretch/>
        </p:blipFill>
        <p:spPr bwMode="auto">
          <a:xfrm>
            <a:off x="9017876" y="1016932"/>
            <a:ext cx="2878876" cy="503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tapler is Class 3 le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71" y="4576762"/>
            <a:ext cx="3809460" cy="214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9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Inclined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802" y="321699"/>
            <a:ext cx="6281873" cy="3437195"/>
          </a:xfrm>
        </p:spPr>
        <p:txBody>
          <a:bodyPr>
            <a:normAutofit/>
          </a:bodyPr>
          <a:lstStyle/>
          <a:p>
            <a:r>
              <a:rPr lang="en-US" sz="2800" dirty="0"/>
              <a:t>A sloping ramp up which heavy loads can be raised by ropes or chains</a:t>
            </a:r>
          </a:p>
        </p:txBody>
      </p:sp>
      <p:pic>
        <p:nvPicPr>
          <p:cNvPr id="4098" name="Picture 2" descr="http://america.pink/images/2/0/7/3/4/6/1/en/3-inclined-pla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75" y="3429000"/>
            <a:ext cx="5134926" cy="342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Wheel and Axle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3068727"/>
          </a:xfrm>
        </p:spPr>
        <p:txBody>
          <a:bodyPr>
            <a:normAutofit/>
          </a:bodyPr>
          <a:lstStyle/>
          <a:p>
            <a:r>
              <a:rPr lang="en-US" sz="2800" dirty="0"/>
              <a:t>simple machine that uses a </a:t>
            </a:r>
            <a:r>
              <a:rPr lang="en-US" sz="2800" u="sng" dirty="0"/>
              <a:t>wheel with a rod attached </a:t>
            </a:r>
            <a:r>
              <a:rPr lang="en-US" sz="2800" dirty="0"/>
              <a:t>in the middle as an axle </a:t>
            </a:r>
            <a:r>
              <a:rPr lang="en-US" sz="2800" u="sng" dirty="0"/>
              <a:t>to help it to lift or move loads</a:t>
            </a:r>
            <a:endParaRPr lang="en-US" sz="2800" u="sng" dirty="0">
              <a:effectLst/>
            </a:endParaRPr>
          </a:p>
        </p:txBody>
      </p:sp>
      <p:sp>
        <p:nvSpPr>
          <p:cNvPr id="4" name="AutoShape 2" descr="https://encrypted-tbn0.gstatic.com/images?q=tbn:ANd9GcRt6qxDGz1z5gDkFD7_OdmKsYvdPNNX08t3iKrmtwzE0Y8zEqtV2w"/>
          <p:cNvSpPr>
            <a:spLocks noChangeAspect="1" noChangeArrowheads="1"/>
          </p:cNvSpPr>
          <p:nvPr/>
        </p:nvSpPr>
        <p:spPr bwMode="auto">
          <a:xfrm>
            <a:off x="155575" y="-1211263"/>
            <a:ext cx="28956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www.wheeleez.com/images/WAK-slideshow-IMG_2060-300x3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380" y="3427497"/>
            <a:ext cx="3342005" cy="334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5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533400"/>
            <a:ext cx="6902103" cy="4574628"/>
          </a:xfrm>
        </p:spPr>
        <p:txBody>
          <a:bodyPr>
            <a:normAutofit/>
          </a:bodyPr>
          <a:lstStyle/>
          <a:p>
            <a:r>
              <a:rPr lang="en-US" sz="2800" dirty="0"/>
              <a:t>a piece of wood, metal, or some other material having one thick end and tapering to a thin edge, </a:t>
            </a:r>
            <a:r>
              <a:rPr lang="en-US" sz="2800" u="sng" dirty="0"/>
              <a:t>that is driven between two objects or parts of an object to secure or separate them</a:t>
            </a:r>
            <a:r>
              <a:rPr lang="en-US" sz="2800" dirty="0"/>
              <a:t>.</a:t>
            </a:r>
          </a:p>
        </p:txBody>
      </p:sp>
      <p:sp>
        <p:nvSpPr>
          <p:cNvPr id="5" name="AutoShape 4" descr="https://encrypted-tbn3.gstatic.com/images?q=tbn:ANd9GcTtWN2ujYM424w2kpuMHd6ljfE9RFXxsNT8Pf3TlXobhkgAuK65"/>
          <p:cNvSpPr>
            <a:spLocks noChangeAspect="1" noChangeArrowheads="1"/>
          </p:cNvSpPr>
          <p:nvPr/>
        </p:nvSpPr>
        <p:spPr bwMode="auto">
          <a:xfrm>
            <a:off x="155575" y="-1173163"/>
            <a:ext cx="28956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www.hultafors.com/contentassets/82f9586b5bb04f09bf5b9b41224655a3/images/h0272840710_hunting-axe-classic_artnr_8407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71" y="4407404"/>
            <a:ext cx="7760212" cy="245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66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775" y="266532"/>
            <a:ext cx="6762275" cy="3311614"/>
          </a:xfrm>
        </p:spPr>
        <p:txBody>
          <a:bodyPr>
            <a:normAutofit/>
          </a:bodyPr>
          <a:lstStyle/>
          <a:p>
            <a:r>
              <a:rPr lang="en-US" sz="2800" u="sng" dirty="0"/>
              <a:t>a wheel with a grooved rim around which a cord passes</a:t>
            </a:r>
            <a:r>
              <a:rPr lang="en-US" sz="2800" dirty="0"/>
              <a:t>. It acts to change the direction of a force applied to the cord and is chiefly used (typically in combination) </a:t>
            </a:r>
            <a:r>
              <a:rPr lang="en-US" sz="2800" u="sng" dirty="0"/>
              <a:t>to raise heavy weights</a:t>
            </a:r>
            <a:r>
              <a:rPr lang="en-US" sz="2800" dirty="0"/>
              <a:t>.</a:t>
            </a:r>
          </a:p>
        </p:txBody>
      </p:sp>
      <p:pic>
        <p:nvPicPr>
          <p:cNvPr id="7170" name="Picture 2" descr="http://etc.usf.edu/clipart/35700/35786/pulley_35786_l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251" y="3344283"/>
            <a:ext cx="2722199" cy="333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1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1" y="381000"/>
            <a:ext cx="6733070" cy="3581907"/>
          </a:xfrm>
        </p:spPr>
        <p:txBody>
          <a:bodyPr>
            <a:normAutofit/>
          </a:bodyPr>
          <a:lstStyle/>
          <a:p>
            <a:r>
              <a:rPr lang="en-US" sz="2800" dirty="0"/>
              <a:t>a short, slender, </a:t>
            </a:r>
            <a:r>
              <a:rPr lang="en-US" sz="2800" u="sng" dirty="0"/>
              <a:t>sharp-pointed metal pin</a:t>
            </a:r>
            <a:r>
              <a:rPr lang="en-US" sz="2800" dirty="0"/>
              <a:t> </a:t>
            </a:r>
            <a:r>
              <a:rPr lang="en-US" sz="2800" u="sng" dirty="0"/>
              <a:t>with a raised helical thread </a:t>
            </a:r>
            <a:r>
              <a:rPr lang="en-US" sz="2800" dirty="0"/>
              <a:t>running around it and a slotted head, </a:t>
            </a:r>
            <a:r>
              <a:rPr lang="en-US" sz="2800" u="sng" dirty="0"/>
              <a:t>used to join things together by being rotated </a:t>
            </a:r>
            <a:r>
              <a:rPr lang="en-US" sz="2800" dirty="0"/>
              <a:t>so that it pierces wood or other material and </a:t>
            </a:r>
            <a:r>
              <a:rPr lang="en-US" sz="2800" u="sng" dirty="0"/>
              <a:t>is held tightly in place</a:t>
            </a:r>
            <a:r>
              <a:rPr lang="en-US" sz="2800" dirty="0"/>
              <a:t>.</a:t>
            </a:r>
          </a:p>
        </p:txBody>
      </p:sp>
      <p:pic>
        <p:nvPicPr>
          <p:cNvPr id="8194" name="Picture 2" descr="http://www.concretescrews.org/img/flat-head-self-tapping%20sc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059" y="3962907"/>
            <a:ext cx="4782185" cy="232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7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1864" y="300136"/>
            <a:ext cx="5055504" cy="370188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purpose of a machine is to create a mechanical advantage that will facilitate your ability to increase the output for a given input. </a:t>
            </a:r>
            <a:endParaRPr lang="en-US" sz="2800" dirty="0" smtClean="0"/>
          </a:p>
          <a:p>
            <a:r>
              <a:rPr lang="en-US" sz="2800" dirty="0" smtClean="0"/>
              <a:t>There </a:t>
            </a:r>
            <a:r>
              <a:rPr lang="en-US" sz="2800" dirty="0"/>
              <a:t>are three types of mechanical advantage: </a:t>
            </a:r>
            <a:endParaRPr lang="en-US" sz="2800" dirty="0" smtClean="0"/>
          </a:p>
          <a:p>
            <a:pPr lvl="1"/>
            <a:r>
              <a:rPr lang="en-US" sz="2400" dirty="0" smtClean="0"/>
              <a:t>force</a:t>
            </a:r>
            <a:r>
              <a:rPr lang="en-US" sz="2400" dirty="0"/>
              <a:t>, distance and speed.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72129" y="509424"/>
            <a:ext cx="513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https://www.youtube.com/watch?v=pfzJ-z5Ij48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6FB9B9-B530-4BA4-8350-FDB8E19F5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14123D-AF92-4870-956B-D35930DC0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Motion</a:t>
            </a:r>
          </a:p>
          <a:p>
            <a:pPr lvl="1"/>
            <a:r>
              <a:rPr lang="en-US" sz="2400" dirty="0"/>
              <a:t>Change in position of an object over time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Distance</a:t>
            </a:r>
          </a:p>
          <a:p>
            <a:pPr lvl="1"/>
            <a:r>
              <a:rPr lang="en-US" sz="2400" dirty="0"/>
              <a:t>The amount of separation between two points</a:t>
            </a:r>
          </a:p>
        </p:txBody>
      </p:sp>
    </p:spTree>
    <p:extLst>
      <p:ext uri="{BB962C8B-B14F-4D97-AF65-F5344CB8AC3E}">
        <p14:creationId xmlns:p14="http://schemas.microsoft.com/office/powerpoint/2010/main" val="14226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80729" y="410933"/>
            <a:ext cx="52351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Pulley: MA = number of ropes</a:t>
            </a:r>
          </a:p>
          <a:p>
            <a:endParaRPr lang="en-US" sz="2000" dirty="0"/>
          </a:p>
          <a:p>
            <a:r>
              <a:rPr lang="en-US" sz="2000" dirty="0" smtClean="0"/>
              <a:t>Wedge: MA = Length of slope/thickness of </a:t>
            </a:r>
            <a:br>
              <a:rPr lang="en-US" sz="2000" dirty="0" smtClean="0"/>
            </a:br>
            <a:r>
              <a:rPr lang="en-US" sz="2000" dirty="0" smtClean="0"/>
              <a:t>wedge</a:t>
            </a:r>
          </a:p>
          <a:p>
            <a:endParaRPr lang="en-US" sz="2000" dirty="0"/>
          </a:p>
          <a:p>
            <a:r>
              <a:rPr lang="en-US" sz="2000" dirty="0" smtClean="0"/>
              <a:t>Screw: MA = circumference/pitch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80729" y="2762538"/>
            <a:ext cx="635013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Lever: MA = Length to effort/Length to load</a:t>
            </a:r>
          </a:p>
          <a:p>
            <a:endParaRPr lang="en-US" sz="2000" dirty="0"/>
          </a:p>
          <a:p>
            <a:r>
              <a:rPr lang="en-US" sz="2000" dirty="0" smtClean="0"/>
              <a:t>Inclined Plane: MA = length of plane/height of plane</a:t>
            </a:r>
          </a:p>
          <a:p>
            <a:endParaRPr lang="en-US" sz="2000" dirty="0"/>
          </a:p>
          <a:p>
            <a:r>
              <a:rPr lang="en-US" sz="2000" dirty="0" smtClean="0"/>
              <a:t>Wheel and axle: MA = radius of effort/radius of load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44800" y="5918200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 Advantage = Output force / input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</a:t>
            </a:r>
            <a:r>
              <a:rPr lang="en-US" dirty="0"/>
              <a:t>M</a:t>
            </a:r>
            <a:r>
              <a:rPr lang="en-US" dirty="0" smtClean="0"/>
              <a:t>echanical Advantage</a:t>
            </a:r>
            <a:endParaRPr lang="en-US" dirty="0"/>
          </a:p>
        </p:txBody>
      </p:sp>
      <p:pic>
        <p:nvPicPr>
          <p:cNvPr id="4098" name="Picture 2" descr="Lever configuration provides force mechanical adva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0" y="74957"/>
            <a:ext cx="6473825" cy="22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5810689" y="2127707"/>
            <a:ext cx="6096001" cy="4585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force mechanical advantage equation is: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= F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/F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</a:t>
            </a:r>
            <a:r>
              <a:rPr kumimoji="0" lang="en-US" altLang="en-US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force mechanical advantage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</a:t>
            </a:r>
            <a:r>
              <a:rPr kumimoji="0" lang="en-US" altLang="en-US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output force or load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</a:t>
            </a:r>
            <a:r>
              <a:rPr kumimoji="0" lang="en-US" altLang="en-US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input force or effort required to move the object</a:t>
            </a:r>
          </a:p>
        </p:txBody>
      </p:sp>
    </p:spTree>
    <p:extLst>
      <p:ext uri="{BB962C8B-B14F-4D97-AF65-F5344CB8AC3E}">
        <p14:creationId xmlns:p14="http://schemas.microsoft.com/office/powerpoint/2010/main" val="17190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Mechanical Advantage</a:t>
            </a:r>
            <a:endParaRPr lang="en-US" dirty="0"/>
          </a:p>
        </p:txBody>
      </p:sp>
      <p:pic>
        <p:nvPicPr>
          <p:cNvPr id="5122" name="Picture 2" descr="Lever configuration provides distance mechanical adva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5" y="203110"/>
            <a:ext cx="7331186" cy="179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5689947" y="2000248"/>
            <a:ext cx="6502053" cy="47705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distance mechanical advantage is also: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=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US" altLang="en-US" sz="4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</a:t>
            </a:r>
            <a:r>
              <a:rPr kumimoji="0" lang="en-US" altLang="en-US" sz="40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28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distance of the output or load to the fulcrum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</a:t>
            </a:r>
            <a:r>
              <a:rPr kumimoji="0" lang="en-US" altLang="en-US" sz="28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distance of the input or effort to the fulcrum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195" y="5027442"/>
            <a:ext cx="5499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One good example is when you ride a bicycle. The distance you move the pedals on a bicycle are much less than the distance moved on the circumference of the tires.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31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Mechanical Advantage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575647" y="394206"/>
            <a:ext cx="6178203" cy="52629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equation for this is: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= S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/S</a:t>
            </a:r>
            <a:r>
              <a:rPr kumimoji="0" lang="en-US" alt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where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</a:t>
            </a:r>
            <a:r>
              <a:rPr kumimoji="0" lang="en-US" altLang="en-US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speed mechanical advantage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kumimoji="0" lang="en-US" altLang="en-US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output speed of the load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</a:t>
            </a:r>
            <a:r>
              <a:rPr kumimoji="0" lang="en-US" altLang="en-US" sz="28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is the input speed of the effort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50" y="4850234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Example: bicycle</a:t>
            </a:r>
          </a:p>
          <a:p>
            <a:r>
              <a:rPr lang="en-US" sz="2400" dirty="0" smtClean="0"/>
              <a:t>With </a:t>
            </a:r>
            <a:r>
              <a:rPr lang="en-US" sz="2400" dirty="0"/>
              <a:t>a bicycle, you pedal at a certain speed, but the different sizes between the pedal sprocket and wheels and the gearing results in you going at a faster speed.</a:t>
            </a:r>
          </a:p>
        </p:txBody>
      </p:sp>
    </p:spTree>
    <p:extLst>
      <p:ext uri="{BB962C8B-B14F-4D97-AF65-F5344CB8AC3E}">
        <p14:creationId xmlns:p14="http://schemas.microsoft.com/office/powerpoint/2010/main" val="25464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https://www.khanacademy.org/science/physics/work-and-energy/mechanical-advantage/v/introduction-to-mechanical-advantage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4BAF55-17F5-4C06-A268-16FAF840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Rube Goldberg Machines</a:t>
            </a:r>
          </a:p>
        </p:txBody>
      </p:sp>
      <p:pic>
        <p:nvPicPr>
          <p:cNvPr id="4" name="Online Media 3" title="Small Rube Goldberg Machines">
            <a:hlinkClick r:id="" action="ppaction://media"/>
            <a:extLst>
              <a:ext uri="{FF2B5EF4-FFF2-40B4-BE49-F238E27FC236}">
                <a16:creationId xmlns="" xmlns:a16="http://schemas.microsoft.com/office/drawing/2014/main" id="{470745EC-13F0-4C0C-85E6-77588666180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73763" y="214153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47FF37-D0FD-4DA0-AC26-29024596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D2DAE7-8E7D-4DB7-8DE1-B40DC7C90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https://www.youtube.com/watch?v=M0jmSsQ5ptw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https://www.youtube.com/watch?v=qybUFnY7Y8w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A45EE0-051C-421A-9652-253075F86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152" y="2024872"/>
            <a:ext cx="2731309" cy="2529544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Rube Goldberg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7C4421-0B1E-4319-9C99-023127E0F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9949" y="1002323"/>
            <a:ext cx="6946574" cy="5539154"/>
          </a:xfrm>
        </p:spPr>
        <p:txBody>
          <a:bodyPr anchor="t">
            <a:normAutofit/>
          </a:bodyPr>
          <a:lstStyle/>
          <a:p>
            <a:r>
              <a:rPr lang="en-US" sz="2400" u="sng" dirty="0">
                <a:solidFill>
                  <a:srgbClr val="1F2D29"/>
                </a:solidFill>
              </a:rPr>
              <a:t>Goal: </a:t>
            </a:r>
            <a:r>
              <a:rPr lang="en-US" sz="2400" dirty="0">
                <a:solidFill>
                  <a:srgbClr val="1F2D29"/>
                </a:solidFill>
              </a:rPr>
              <a:t>To get a marble to move from point A to point B </a:t>
            </a:r>
          </a:p>
          <a:p>
            <a:r>
              <a:rPr lang="en-US" sz="2400" u="sng" dirty="0">
                <a:solidFill>
                  <a:srgbClr val="1F2D29"/>
                </a:solidFill>
              </a:rPr>
              <a:t>Constraints:</a:t>
            </a:r>
          </a:p>
          <a:p>
            <a:pPr lvl="1"/>
            <a:r>
              <a:rPr lang="en-US" sz="2400" dirty="0">
                <a:solidFill>
                  <a:srgbClr val="1F2D29"/>
                </a:solidFill>
              </a:rPr>
              <a:t>You can use any of the materials provided</a:t>
            </a:r>
          </a:p>
          <a:p>
            <a:pPr lvl="1"/>
            <a:r>
              <a:rPr lang="en-US" sz="2400" dirty="0">
                <a:solidFill>
                  <a:srgbClr val="1F2D29"/>
                </a:solidFill>
              </a:rPr>
              <a:t>The marble must stop at point B</a:t>
            </a:r>
          </a:p>
          <a:p>
            <a:pPr lvl="1"/>
            <a:r>
              <a:rPr lang="en-US" sz="2400" dirty="0">
                <a:solidFill>
                  <a:srgbClr val="1F2D29"/>
                </a:solidFill>
              </a:rPr>
              <a:t>The marble needs to go through 5 different activities</a:t>
            </a:r>
          </a:p>
          <a:p>
            <a:pPr lvl="1"/>
            <a:r>
              <a:rPr lang="en-US" sz="2400" dirty="0">
                <a:solidFill>
                  <a:srgbClr val="1F2D29"/>
                </a:solidFill>
              </a:rPr>
              <a:t>You cannot touch the marble after it leaves point A</a:t>
            </a:r>
          </a:p>
          <a:p>
            <a:pPr marL="457200" lvl="1" indent="0">
              <a:buNone/>
            </a:pPr>
            <a:endParaRPr lang="en-US" sz="24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24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EE6D76-9EE6-4004-9CB2-807F49D2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Transportation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616115-3591-49A2-8906-285DCCBD2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1" y="152400"/>
            <a:ext cx="7406640" cy="6537960"/>
          </a:xfrm>
        </p:spPr>
        <p:txBody>
          <a:bodyPr>
            <a:normAutofit/>
          </a:bodyPr>
          <a:lstStyle/>
          <a:p>
            <a:r>
              <a:rPr lang="en-US" sz="2400" dirty="0"/>
              <a:t>Research and make a list of transportation that uses alternative sources of power to drive the engine (at least 5)</a:t>
            </a:r>
          </a:p>
          <a:p>
            <a:r>
              <a:rPr lang="en-US" sz="2400" dirty="0"/>
              <a:t>Choose one of those types of transportation and create a poster including the following:</a:t>
            </a:r>
          </a:p>
          <a:p>
            <a:pPr lvl="1"/>
            <a:r>
              <a:rPr lang="en-US" sz="2000" dirty="0"/>
              <a:t>Date of original design</a:t>
            </a:r>
          </a:p>
          <a:p>
            <a:pPr lvl="1"/>
            <a:r>
              <a:rPr lang="en-US" sz="2000" dirty="0"/>
              <a:t>Detailed description of the power source</a:t>
            </a:r>
          </a:p>
          <a:p>
            <a:pPr lvl="1"/>
            <a:r>
              <a:rPr lang="en-US" sz="2000" dirty="0"/>
              <a:t>The number and ways that the original design has been changed or modified</a:t>
            </a:r>
          </a:p>
          <a:p>
            <a:pPr lvl="1"/>
            <a:r>
              <a:rPr lang="en-US" sz="2000" dirty="0"/>
              <a:t>Advantages and disadvantages</a:t>
            </a:r>
          </a:p>
          <a:p>
            <a:r>
              <a:rPr lang="en-US" sz="2400" dirty="0"/>
              <a:t>You may work with a partner – no groups of 3</a:t>
            </a:r>
          </a:p>
        </p:txBody>
      </p:sp>
    </p:spTree>
    <p:extLst>
      <p:ext uri="{BB962C8B-B14F-4D97-AF65-F5344CB8AC3E}">
        <p14:creationId xmlns:p14="http://schemas.microsoft.com/office/powerpoint/2010/main" val="7357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D3E57A-B409-4036-A3EA-534BB34EA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60A245-B047-4AF5-AC98-F7A66C6D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4568914"/>
          </a:xfrm>
        </p:spPr>
        <p:txBody>
          <a:bodyPr>
            <a:normAutofit/>
          </a:bodyPr>
          <a:lstStyle/>
          <a:p>
            <a:r>
              <a:rPr lang="en-US" sz="2800" dirty="0"/>
              <a:t>Acceleration</a:t>
            </a:r>
          </a:p>
          <a:p>
            <a:pPr lvl="1"/>
            <a:r>
              <a:rPr lang="en-US" sz="2400" dirty="0"/>
              <a:t>The act or process of moving faster or happening more quickly</a:t>
            </a:r>
          </a:p>
          <a:p>
            <a:endParaRPr lang="en-US" sz="2800" dirty="0"/>
          </a:p>
          <a:p>
            <a:r>
              <a:rPr lang="en-US" sz="2800" dirty="0"/>
              <a:t>Inertia</a:t>
            </a:r>
          </a:p>
          <a:p>
            <a:pPr lvl="1"/>
            <a:r>
              <a:rPr lang="en-US" sz="2400" dirty="0"/>
              <a:t>The resistance, of any physical object, to any change in its velocity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8EBE20-5FC1-4E7F-B9EF-C35718786B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9" t="178" r="9442" b="68616"/>
          <a:stretch/>
        </p:blipFill>
        <p:spPr>
          <a:xfrm>
            <a:off x="-161631" y="5184844"/>
            <a:ext cx="7688385" cy="163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DBC816-7271-458A-9F7D-B143468C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DE0526-BD2F-4083-B4DA-35F3F0901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78253" cy="5692864"/>
          </a:xfrm>
        </p:spPr>
        <p:txBody>
          <a:bodyPr>
            <a:noAutofit/>
          </a:bodyPr>
          <a:lstStyle/>
          <a:p>
            <a:r>
              <a:rPr lang="en-US" sz="3200" dirty="0"/>
              <a:t>Gravity</a:t>
            </a:r>
          </a:p>
          <a:p>
            <a:pPr lvl="1"/>
            <a:r>
              <a:rPr lang="en-US" sz="2800" dirty="0"/>
              <a:t>the force by which a planet or other body draws objects toward its center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Velocity</a:t>
            </a:r>
          </a:p>
          <a:p>
            <a:pPr lvl="1"/>
            <a:r>
              <a:rPr lang="en-US" sz="2800" dirty="0"/>
              <a:t>The speed of something in a given direction</a:t>
            </a:r>
          </a:p>
        </p:txBody>
      </p:sp>
      <p:pic>
        <p:nvPicPr>
          <p:cNvPr id="1026" name="Picture 2" descr="data:image/png;base64,iVBORw0KGgoAAAANSUhEUgAAASEAAACvCAMAAACFDpg1AAABd1BMVEXZ/P4AAADd///i///a/P3X/f5SXl2hsrL+//3+/v/j///Z///k/f7/AADX///X/P7t//8AAP3b+v7Z9vbg//zc9/jX8PDy////GgAAAP7S6enG3N35TEjsl5jC19cXGBmhu7nF4+MqLS79HgmswcS61NSEkZOOnZ02OjsTGxwiJydBS0tgbG5qeXlBSEe2ycrL6f5KV1YpMjKHlZXd19R3h4exvsBUXF1aaWzL3+EYJiuzzdDd8PSWoqM3Qz94j44EExY8Oz4jNTCNqKZMUE9jZmmcqaihuvoyNfwXJSNxh4QFGRUgICVuevy41v6NqPo9R/lNWFMXGRQWFx0ABgCSmJoAAhA8T0cpMiiJnqVfcmzlrKrg6+70al7jw737Kibh09D5WU94i/tOXPnug4Hsn5r6OzbzdnPlurHezcbvk4n6Kh7orqKwzfvF5P6etf8dJPzno6XosLf2STbtm6FvfvtDUPpaZ/iHmv5BQ/0qMfqVrP0cIP7xtb3nAAAbbUlEQVR4nO1diX/TRr7XXNHujDJSdCXI1Ffk2LEtK7GjJG4O2I0blm5g+7aU99pyt0BbCt2+vhYK/ePf7yc7ECChHKHQxN9P4kPHWPPT757fjAzjjwIX1l//8tdDhiX4H9aBtw5hy7/+5bAhbfGu+3V4sF3rsDkIeMh91906RAjXdazDBnePlJTZQgsb32yqDVupfAv8w2aA1vBZc/gXz0MLpYVhP7sVth0hKcth267WLvRKKRd6aHBXaDWUFGAHLlwj2E+zuJraVBjc/4Mv9x1A2IYKvRzrrghDLwi4dnMSCe4FXiiAs54/TfFA2VwZR0nrHAAX2OF/78zOzMx8fUUb/3t58tYVBuKCu3R4fXLytgZOeu4scen6zJLgGiXtqAOUjKu/nZydvcWpzfXSrUjZ0HXcxfW1yZnbSqnneUhfmZz8Trs0ur3+h1/xOwC3+eWZ2Zkrmmv9/XeaC5AeLgzX10vAQyBMwuUUNlIQOAN0lgu8E94+eUlo//pJL+cxkEQ86V335K1BAEvcmbmuudJXl8BIcQGGCigFFJq5DXIE2+Er0AZoRbVWoJ+1Esr3Lk+e5NqHnUozjQe96568NSh9Z3Z2cknra9c1KGihr9384Fs95CHtUfz6TQgkU9q78sH/AREv3fzxx2vhrcnZWx/chM/f//hjeO3mzStHlom4q7+fnJ35WqvL34KsqOjy5M2bs5eDIQ/pS9cnP/j++uQ3ChTW7NXvb09+7auboIe8L0F7/fglfr4aKXXzuveuO/LWAJo4vDo7Oxteuko5uIiXgXOg3zeHesg/CUpZX5qdvKKXZuDl28nJa6ipP9BidgakTIcnZyaXlL79jTqyPAS+sf56cnbyy5sfgMuIJPhS628mb3m5lH05OXNFieD6zHXv68lboVqavLM0pJA3M3PSAxJ9MDn5tfZ+Wt/H6B0RCOWqpdk7M7d+uqRtqv4P1MtPP12dnLx0DSl0e2bmGmgnfLsKVFJ6qa9HFAIe8sDrvjQ5e/XSN19rfoQ1NTDC7ZlZ4AQLDBuwxPfu+nrgDfXQ5ZmZJej87ZnJb4GI64amPt9DIVf5wICTN2+jFXzXHXlbcClEZNfAa1zCCA20NupnG4x3zkNfT85cU0Jcnrm6dHJmdklhTLZHymCXAo/zzknwlo5uDAJSZrgnZy4DqQxBl2ZnZ0It9Jce8pACMn2jlXcLOOw7VDiAS3soFIba1bdmQa8fWQ4aATTylVyPCDTfJ69cuf5BHnVofXPyuo+KG6j2EzDVt99c/ga1OdiykzN3vrx+CfwnYLtLR51AhuYng9wWcYi6Lt+5c/2KDi/fuXr1Cqjly7du/fQdxBc6/O7knVugccLrd67eWtJLP109eU0zLtZvXT+6WnoXXHk8ZwMItLQXhR7Yr+hSFIVg/1V0KcS4A52f6JKhDC+KokuggsLIA4UFiv7yl0efQoYLtBl+0AF0Gxxt4CYNOlzaBkZlWrk2/CGhOG6mRgAxG5DnyrfAU0dfyF4XWoGpX/ru5hGOWt8QtsawDEKyo59Ke024hv/9dzfDUVpyjOch3GHyyP6Do1ZuuNzgfJS1G+bw4OuT+6SMfBRnT5J9+FG85JWCZyh2Tzv49gvuGrZt4xXwfaJSuAAOV0bxOg5wp8WeQ+3D5DMwFTh8pYdtCuFyYfA9WU4OYfQzxgOOhEt42TuJ9M+PxbcDQ3I++hcHJVj3SfLvwd5bmH84RD6zgSK+YdAhGWzluz73+Z7+w7dnfw5H9OBW7jd28zygfTo68MD7b+cjhshGYn/Su8bBxB02rZ/s58CLhxi3Ud+Sgct8n402sAXXdemTA7jh+/SZkwSz5Mteg02DKOdP6rADA05uMBZxIS2q9pUPYVvWsxexF8xxnHw/0pdZ9BCHjuj5Xz65QTk/9+sZ/AWfu19N/ctXewTLp/e/WqCU7blAm/YXM/qSbgk7RYiDv7TW2WAHklWVL5CiTFai/XQVpcLKBoUXeIpbncFiDa8RTpZmJ2YHH/o0BHsR4XOwB1M/+Fw+uOH7hs9Axu4ChbgCvgFRExS2yn98cs9fuH8P9gLlFOPcVoVqm2pK4RjkfvigoGOKwztoG/wGbM8YSAx88TZ3LDyo3DwlFXSWKuwqWAg4jQpXoJmgzFm9UHAWNwt4NqOuUJLikAecYLDyx9RpV2vUVvkZcFlwlEaNudtP+TGpybBdgaMFqzdNxvFI+H2bQ2sUOYszRS1OFcXLBW7W0LYrvLky0Ihhc8MOPG9O/IX//OIL/+GCz9y7d8/79PzUv5i/cObMPepT3AJid96994+pB2fO373n37t71wdLZxVrrqrFa5EGHc+jNC56IqyFtTRUyqvFNSZYFK9VmFDFOG3sWPBD9nqxooJKMVwrWqD9DM368VqN4xAQZ5U4XblQUFFt2EyNs7wR7cVphW6RRrwWrnmKhmmcBornvxTRJwrLlqdIofJ3Uo9DIF8I54RrMZwAgR711uLUA0ahtVqtomrpGoN9EdOqEKeht0qSuBLU4KMSXv7LqA6fAqfnpu75d3/x6cLD+4+mHvhAIXlm6sajEz9L96v7P0ydu3di6rz7ACg09dt5/97UI6CQ2iJdmXxqzhEL7ll6IVk+/VlESHVAGqG3OWF+mrGY1DNSY9k/4/p8TiGakJVpkLhWg2R4C1lvM/2ImFQBB2xf3DCr8/3KhyStdEmzSQofNcxu20mrGwkpR6STxl0S00p3kHYXvehD0mmRZmWPBUEKeT2kkGvQRdIL5yfSbsJsztIdc4sMJDDzGiF9WdvZKDSTbVJ26lWzQaKYZGlxpVqeaFaiFilVSfG54W8BTHPDun/Gd3956Fg/T7lAg3tT9x15d+qHc/9x5fl7/o2p8/4PU+edR1NnrEc/W5wLMb3T8km3OL3NhSvrpDddqVk9UnNMkmUlatWJSeamvc2WSQrMapWQQioqTTheo2SxFnHAgyh2ik6BJI42VI2YlpOQggNNSJNsOzIhPrQVzycWSz2HLDIZk9jqNgIZlhadbbI1XSZlqp6iEDPhbLg4ViP1lCR+GCvgh5W5aWuCoF6S2yRmtVWLtB1n0DVJKkXMCmTL+YJEzO90rZT0HP48DwlKP3l4/ldX3Zv65MGDc18tnD/x6MwUEGxh6v5vv4Be8iVS6NHUXd99+Kv/8J6PPqCz02JplYDgG0KFCemaAauTggrnFzuNuVNJu07a9aw912qAbLR2RhRadcLG3xy4xw6YdejBakISKVxaJ5FGCgGtU7oM/7x1oT6XtOeICRrCsMiir8okDkmbuWyRsG2SsjWk0GN/AylEgUJANE1TUncyslMH2bK1VUiSak4hI6o2phfTClmsn2pnq8SzDSYqZIM1Go7BMuKl8HM4GvMMD8GlPpr65YHPF3677zCw+uenHgH7gCqaOvefT3xwIYGH7kngIeo/mLqPdk9w7ex0qAy3mnBNID9ybYIkVk6h0mqrJSl11oAtqJxuNCuKteYduC+qUpqwwkbX4kAh4dreyiDqk0wqg/ZIqpzkQt9CCgHrKA5sBo1AVxlEGcBDXMVkzQMKaTY4bY0oBDp4V86giZyHKFoX4CFHFhIy4YF63gBemSBwH0Bl98jGql8hmaPZdEYiBX5mhWzRzaolQAd4cM1UKJc9a6Q5d0+AJvJBH/3guz8E9048cv/zq3QeTJ3/GRgHgBQCtpL+wsMTCzznoekPO9aKl3fBYFvm9HR3B7pXdMokrZMNLsuF7k5RVtLPSGalTWK6QlDgoemg0Z2Wi2Ra23CnE+Cb1WngrjUy8KIOmQuhCQt4iEG/5gIWF85WfXCRnPnNwAEKOaskcorQQRMOS0kskyQc3W8Q8T4DwXPAurIi2SjOOU6bRAYPqhf8MiGeAmHW4QWyxtjmxViGMSggh1kK6DXdgwuPLkxAk6ZUhZWNZ+y/AiP/8zngZaDEiRNTN87/MvXwzMJXv95/eMa3b5y4ce7Gmd9+++rewle//XpPPrgvwRaCpGals9mgm80nYNdY/GkyaKzJLfJh1ixT2SsRkoSVCUKaJs3g8+bE52C9K6ul+VNJ6UKWzZcSz6Be++JFs02+YLaytufJykSrt/1hafHzRqmxpph5mpBVaGTn85XYMucHf+9caKyxbCc7XWflbqm11Sltxo3G0Bc1eHm+tFjxVs5uVlxaWyx1e82J9ukYpIxunSXJ1j8/DTHmYb2B62ovIaRU52lzZa7l8YwslrcvZs3EqrVKjVimJHuGQuAyY80JRk3+wror3YX1hXXFFxZc6jPmwvv6+jp8ceHlPDhGGFqDfQ/D0AujkGsFLgd+oWyLFMOAgh8EX8HxsXAjGOiQe5xCR/AoPA1fsGNgtEMZhAGHEJiG617gydHe0AOxgTfwjAL4jqeu4y4091FI+ePDAm8UQdrD3R6cw4UX4S48EqIcgRcA/xBd4jV4XCi8knVmqPUwAjHk+X44GM8OQ/jh4DlXOA/tjaEXpzD7Ai6hb+TSBDEtNAkvoH3omX9MnZMQ82D8ic4aRmdwBL4b6Bt+RLZHQ6EiL8IcxcLKMJ44YeCV7e4b+nt5FLwb/4vdpjAKwy3oxCkxagv0Mp5m2/kv4jkGfxKuCZ63gltp3hIc+ViRg/W1+eh34PKFHp7PMd2AYQ7GoTbnb1jCTs//68xzAdrjjnMeb5lblSNbcPBSAKanB6cm0M2nB+0/JvAPJFAOMOjHPT/KX5yXssWLMmRj/InBXzIVeGwxJs/vQRzBCSKHC8o9d0yhfWAbQ2dRyHorfHbfeNRyCAi0KhBtBK3KmB4Hga5tFilNiuNqkn3ADa2oiv5d7Vur8e+OdxxL2Fa2HQaDzllz+fOnB4+olMdd7LgrFLNopfPx9Hbi/LOTYJZ4mDGwBZVxcyc83nJnK8369ZXA2m6aLHPi9unh1LW8dkAW2oQQ75gzkaC9RpYkHism2UpFynZxqIiEoEGvCQTK6DGnEK+QZUvWmKDhZ82YajacaiQoSxtAn5WidbwjEdum5YFjySCQhlKnUq5dbqOIsQoKWGM7oPYRngT5Ith5ZZSLQ3ck67WrrToVms9RO0+/Ml4vEVJqR/JdX+c7g53nuQ1MpXOznZnlHkmpUChR2qBWugkM1E0tenwjDptTrjVjjgBjbzmUTZsm1ofgNHcrFzAcBTWOc0zmFVzFzVMfedRVUVYsTFQt7SqQMBrW54E+cxE95nmQcMKjKRlMeNrg0QRZaWzLfDiIpx2gT6vG6IFVlMcC3AhXwsJ8GvRjHJmxCkUpMTpjIQrY6d4LqwCPPrAO1JYbJCVnuxOdugS1rfKBT2b1UAElWDD3ri/ynUKDN0hZTCKvEjhzJjV0Xp5FZRkFrFOQ+s0EzN7zeuABr+GG/iGeKw5R2YpW4goLScXKzHRQwfU0bDVyEefLIcNqytflIRv4EeseDKy5xLpArQ3b1YZy8wr6vJ5c4+oUVFPlAjfbbk4vHIMFjQj7sN4SR85d8Ng0Dp8rQXHEnIu8lJNr4y3lifO6ApAmzSQNFnvdzJo7JdNkO+VYRieoZeYC1n9TAeMySj0uaDEtMC2CNA0pECSohXpY5M2xFEEbQcprnpuXKgAJOC+m6XIoNNArr4TgkiIbg39PhxyXV/W7qlLDquO3QKG8XiNPZ3BazMBXdpyB6ZxiVDKar4HlpGjhF1OHv+F4kKBzhBSZrJ9eISbjnc3NRqjAb5+PmVRMSgpvwFMy2YxIwWJCSSaBYaNup71agZ1MUymZClYhVlRaQpgIFwnHMbixwnJ6O9awcOWwkTfJ86ILr9VI+611FU9YH8K9zlcck9Eq0GdnI6DijSv43c83LhRoEfzNjdPRqWrkNRKGRYlplPWzjSQ2k5pyYX8tIvWkLmvZRhYKHjaXHYuGWdKj/Syp+3UySLKa7Jky3uoniRn0tpPYS7KPqs7bWXoJJIdyizEw7Hyl4bDVOctbKVaGc0eYNVcFAq1GcHfFmztBskgKbKvr6ehC2uhJtdUMgUIfph9uRKTbJq3VRihkJ7EqF+Z7ZHmZtExPiPDvmRlbp1fM+d58FrfidD5ZbiQh6Tp/WyTZNllrkFO1iUYdNojDXldR2LjKniu8ZGK17AmbrjdSFnX7rILFeq6tZO4iNlKshsqn+bxZRpHrnEIdrr1mubotqXk2FCLqkjqLSFoghfhsRM1SRCsknT77WUx8Bq5GWF3J6jSsmJ2s2tkqyKBrOlsk/ud8TFKvABTarDshKTjZWQf19SHRZgiQWltroWqDdIIUFUQVUYOxud6wdlbLQgb0OQsx2OHcGWgfKKTK8xEtkFoLXKtsMwAequYUKhZP9+OzoU+2mapAh5FCFvAE7F8GFZV129VeWF8h5aBpsgppfLzYaUbtzQR4aFtWSCh7b4FCw5XnmFxdllbSCjF1WC0HFY/i/AHmbZfQglUYPzQfURVJkUY7Wbja8UySFskWM0TUNC9uR/itv3x2vVcNlOqT2vT8Z8vEAuOuo6rpBR7ZKO5k9QJoKOvvWRS2SLFHPq6RtAwU2pLexayw2X0LFBI0bbXmnLYpOZ0oUyDLWjsEARM2o0VMcnRiSe3Dm4SmCs0Cp7UqafQVA8OWSSHUeqNWI/Vurdjtx5uFT9fAx6k0a05jIyXSEK4GasCN2iBn/+dzOOULg5VJN9xqekWyxhPSLa0NTKZScvq/W2+FQsl2uVmL2+BHl9vSxmlZ4HcIYeUxGKmj6yEOayIj2gQJmoxaFphnwRwrH1xCtwLsOrzgxCpJ802U44bhhERclxQsOpwF/wzMh5Qc/ACc4YQbwdYbNrRpvY2MnrAWpbW62m+tOLK8KvPiDlDe1KsjfbJQHnpNTO4+G+iIalwjYLiRP4bY47CL3QTUaHHS0QdsBI4bzqfNt6ALYou3k65SLGsPOp+d7U90CkmKSUNc3oClA6DPIM1nlL2VqqFhQe+uA/x4gVZ0j0dTg0U+ZfjpPrt7zv+j0ndChWSlMn2qV1hst0OaD0GzKMEYrO4Np5S+BQI9I7Z5dyEIe/EvHahfXkLxvIluUhYpMxoPmOVY2I7NnA0UsHYkbf6GQc6+3JeHN/nkcWSTl2t/l8WUUnmdjvGUJA5X73wRV9EKY3ZeBv7KtIJImfYnrD6JNC4nghNf4y5asKKFK/W+GSsjY7wfiUgrGaQcJ4W+TlYFFM/cKg72ALW4YpUkT9MH9BBkC2wOo+8FHHB8J2qe1K/RKy40D8JoaFVpsI0MlBUk8NObTzJXFfN9wQre92pPvkadP67ZgEupAqkUK+ZZxNSivz9p/2VA86TS+4R/Q3jwiqp16JBh4k7ICF3E6hx6X+KldegLKVRbXJl4L7CCokFKWf+V+zCyr+BysaCOlRw40Gzn1viN6YP+upTsvcA0BuCLBetVExP88Qoi1IkXoY35VB5qrYvrvifDjk6CCRz6yr4veu0cYngtcxeRbDO67+LyrwtcAFrx9wGsnGLXnp3a/XvAmW4S4hsZDtP0EU45f9VGXoTDbOvNADFu7t29opTZNpdbHh1asEEZhdQ+vETQnx9g4DXbIKaVC1jPf+kFUo4RxHCUGTARWuNF955GLkpyRKBOyo53we9+QIslixdyAiUeLu0zVj9PA0P6SmnEQnnqckyhpyGELI500IUsHFNnH+jKxebiRL1eDDz2fqRw3jO4wlurBIGUVOv3x697nyDyUpxRgmNs6McYY4wx3hi4XtDYZ3kRBD/W9e8vg0PN/B1FCLX/KsJj7IKZ/eM71e152IIqau8uVI4lEVyZjRozjHGGYgghgqzIHi/UjpWqLmuTiOoXL+5+fMDZKfLvgrSHY3o4D4JJp98mfXWUnsD+ZvAWSak4SowKbhWTxU9Ju1047pMCn8CmQYtUQdDwiyt7pNtOQ8okZfmTA8ZkQlUddEipj2OogtN0tRYwocJ60pNCjClk5JUYyEWlPsOiR60sqm1l4bC6ycbONQLnc6lgkTSL0hZuvvorjaqk6BRJSMfa2hg5QihoqItygiiWYeXCctf6458E9L7CBS5qkfk+OEFYy2M1NyyakS/k2Gl8DKH4UBcp2+a2XOlNLxOS0rEaegINvvWA7BQllqbroH2aDGJclf53qrKPE4TY1UVYIxb0iwHVgrvj0a0h7FHx7iYpRficGlspcKldapm1cZS/ByO/CNdoARUN2jucQKdIjCVtFyho6BcxoQVO07e6O4UC6ckxgXaRu44N1EU4C1eodVKwrNN172Uf9nXkwTnHGK0BuojZEOoLpzVhOln6RXC8l255jFzbDF3H0wUw9NxW3hzZcj4iH6W41s3YeRzBpuAXodEH15FTq0gacUIKVLhjbTSCUCho1QLqIkPTJik4G9WCd8wfZrEHONyqwgaZj8B1tF2rVpE1Qi62Cq8zmewoYvhAUtRFJeAirmzKUtKzppvPPtPomENTb5iYxbmakWlF/0ViqigdV/nuYlcXUQxjOS6IuOGEUS1pr405KQfOI0RdBH4RzoyjW2QrOvUpIe16Op5rkIPz3dx1geFjsqw+MNRyGB30VODjBzufy6ZyXZQvuk6jOY9xZXB6wPPJjyPcYQBS7aNccYqvgkdl67gufrwPIHKluS6i9mhhDC1XIAhRekyiEfJIv0PmcUwfB4VoZG1uTPzNejtro/0Zgc9EU16HdIvD2bpeaznq9sj4ARoj5JLl6jxf1Kc2KGiW/a2ymcahsCkFyTvEdab+xHCHughjNCAIS7okxedkh3MmDoOMCZQv/KRGMZqyXUOGEXjZPLzQKQ2c11g45ggCFycVNERdBJG+1hR8IcUqpJI2y0wd+jJ7f0LkK4CB69gl1QgfA4HL+1Qq1kTqbPUY1eNpUEMAF3m5XyTyVXaztrPcXac0iuUoVzIGqusWaRaYrW3bSjqePwjZNiGmO45AcmAYi5F+A0gkXM2yxZWWF5HNlNSt8ZILI9g2ChroIsPmihYHhbDxqWltl0z2qitbHFXgQ8WAi5oRyx+V7phkkK6kTn/t1dePObJAdd3Js462zdmA9Kk1qOHa8+OHMQ+BriMKWq6LDFpYmZPMHM+bfxpCo6ChLgLjJtsxU2rsDz2BzfMnZ410kYAApM4Pff3zIwCNfhGOxmLW8V1fzHuJYaTfQHU99qX3Q16aHlZB0A5jidKjiLy+iAeoi4778zAPwKi+CJMhBfYS6zsfT2CVGuqiPq69LcaZ2P2AKbUuaa4zI4/JxhR6DqNIH3SRCoNx6d5zGD7SCnVRox+SNTbOoe0LfEJmlzQ6JGFv58EIf3pgHOvh81kaoTtOoe0H7XIaIoVIPJ4Ysy8E59HF4eqTbDxHbz+A21hYxBXKSZOPvesDQJ1oGZe5Xx4niQ4C+NZWYLZXrbEiOgD5kvdU4qPHxjgQGOqPveoDgU/q5Yb9ztTQ/wMdIgX+nyexcAAAAABJRU5ErkJggg==">
            <a:extLst>
              <a:ext uri="{FF2B5EF4-FFF2-40B4-BE49-F238E27FC236}">
                <a16:creationId xmlns="" xmlns:a16="http://schemas.microsoft.com/office/drawing/2014/main" id="{03B90256-298D-4875-81D3-943B63768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5" y="3990399"/>
            <a:ext cx="4451833" cy="269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9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F2D757-2704-4775-9E74-1629D6E1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AA092D-1A54-445C-9F81-5AD49139B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692553" cy="5248622"/>
          </a:xfrm>
        </p:spPr>
        <p:txBody>
          <a:bodyPr>
            <a:noAutofit/>
          </a:bodyPr>
          <a:lstStyle/>
          <a:p>
            <a:r>
              <a:rPr lang="en-US" sz="3200" dirty="0"/>
              <a:t>Speed</a:t>
            </a:r>
          </a:p>
          <a:p>
            <a:pPr lvl="1"/>
            <a:r>
              <a:rPr lang="en-US" sz="2800" dirty="0"/>
              <a:t>The rate at which someone or something is able to move or operate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Friction</a:t>
            </a:r>
          </a:p>
          <a:p>
            <a:pPr lvl="1"/>
            <a:r>
              <a:rPr lang="en-US" sz="2800" dirty="0"/>
              <a:t>the resistance that one surface or object encounters when moving over another</a:t>
            </a:r>
          </a:p>
        </p:txBody>
      </p:sp>
    </p:spTree>
    <p:extLst>
      <p:ext uri="{BB962C8B-B14F-4D97-AF65-F5344CB8AC3E}">
        <p14:creationId xmlns:p14="http://schemas.microsoft.com/office/powerpoint/2010/main" val="2023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39F12B-B56D-498B-8C0F-0F5AEC15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C3611E-64AA-4972-B2D5-3727D958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635403" cy="5616664"/>
          </a:xfrm>
        </p:spPr>
        <p:txBody>
          <a:bodyPr>
            <a:normAutofit/>
          </a:bodyPr>
          <a:lstStyle/>
          <a:p>
            <a:r>
              <a:rPr lang="en-US" sz="3200" dirty="0"/>
              <a:t>Balanced Forces</a:t>
            </a:r>
          </a:p>
          <a:p>
            <a:pPr lvl="1"/>
            <a:r>
              <a:rPr lang="en-US" sz="2800" dirty="0"/>
              <a:t>Two forces acting in opposite direction on an object and equal in size</a:t>
            </a:r>
          </a:p>
          <a:p>
            <a:endParaRPr lang="en-US" sz="3200" dirty="0"/>
          </a:p>
          <a:p>
            <a:r>
              <a:rPr lang="en-US" sz="3200" dirty="0"/>
              <a:t>Unbalanced Forces</a:t>
            </a:r>
          </a:p>
          <a:p>
            <a:pPr lvl="1"/>
            <a:r>
              <a:rPr lang="en-US" sz="2800" dirty="0"/>
              <a:t>Forces that cause a change in the motion of an object</a:t>
            </a:r>
          </a:p>
        </p:txBody>
      </p:sp>
    </p:spTree>
    <p:extLst>
      <p:ext uri="{BB962C8B-B14F-4D97-AF65-F5344CB8AC3E}">
        <p14:creationId xmlns:p14="http://schemas.microsoft.com/office/powerpoint/2010/main" val="1179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2DB627-1C59-40EA-A1BA-32C835E0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2E4BA83D-CEBA-4CB4-A211-3C1970F35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90532"/>
            <a:ext cx="6095999" cy="4567468"/>
          </a:xfr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825B80F-8FA1-4254-95A5-37BD9CF31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925850" cy="444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of the basic mechanical devices for applying a force</a:t>
            </a:r>
          </a:p>
          <a:p>
            <a:endParaRPr lang="en-US" dirty="0"/>
          </a:p>
        </p:txBody>
      </p:sp>
      <p:pic>
        <p:nvPicPr>
          <p:cNvPr id="1026" name="Picture 2" descr="http://4.bp.blogspot.com/-ovGAaeOcUUc/VYMY8NJZ9BI/AAAAAAAAAKo/n-MlCRcTBBM/s1600/SimpleMachi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70" y="1230736"/>
            <a:ext cx="11666300" cy="45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5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459" y="357659"/>
            <a:ext cx="6281873" cy="3522920"/>
          </a:xfrm>
        </p:spPr>
        <p:txBody>
          <a:bodyPr>
            <a:normAutofit/>
          </a:bodyPr>
          <a:lstStyle/>
          <a:p>
            <a:r>
              <a:rPr lang="en-US" sz="2800" dirty="0"/>
              <a:t>Rigid bar resting on a pivot; used to help move a heavy or firmly fixed load with one end when pressure is applied to the other</a:t>
            </a:r>
          </a:p>
        </p:txBody>
      </p:sp>
      <p:pic>
        <p:nvPicPr>
          <p:cNvPr id="3074" name="Picture 2" descr="http://museumachines.weebly.com/uploads/1/7/3/6/17361039/9929690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532" y="4111695"/>
            <a:ext cx="4454894" cy="238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5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738</TotalTime>
  <Words>707</Words>
  <Application>Microsoft Office PowerPoint</Application>
  <PresentationFormat>Widescreen</PresentationFormat>
  <Paragraphs>126</Paragraphs>
  <Slides>28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 Light</vt:lpstr>
      <vt:lpstr>Rockwell</vt:lpstr>
      <vt:lpstr>Verdana</vt:lpstr>
      <vt:lpstr>Wingdings</vt:lpstr>
      <vt:lpstr>Atlas</vt:lpstr>
      <vt:lpstr>Unit 5</vt:lpstr>
      <vt:lpstr>Words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Lever</vt:lpstr>
      <vt:lpstr>Fulcrum</vt:lpstr>
      <vt:lpstr>1st Class Lever</vt:lpstr>
      <vt:lpstr>2nd Class Lever</vt:lpstr>
      <vt:lpstr>3rd Class Lever</vt:lpstr>
      <vt:lpstr>Inclined Plane</vt:lpstr>
      <vt:lpstr>Wheel and Axle</vt:lpstr>
      <vt:lpstr>Wedge</vt:lpstr>
      <vt:lpstr>Pulley</vt:lpstr>
      <vt:lpstr>Screw</vt:lpstr>
      <vt:lpstr>Mechanical Advantage</vt:lpstr>
      <vt:lpstr>PowerPoint Presentation</vt:lpstr>
      <vt:lpstr>Force Mechanical Advantage</vt:lpstr>
      <vt:lpstr>Distance Mechanical Advantage</vt:lpstr>
      <vt:lpstr>Speed Mechanical Advantage</vt:lpstr>
      <vt:lpstr>PowerPoint Presentation</vt:lpstr>
      <vt:lpstr>Rube Goldberg Machines</vt:lpstr>
      <vt:lpstr>PowerPoint Presentation</vt:lpstr>
      <vt:lpstr>Rube Goldberg Machine</vt:lpstr>
      <vt:lpstr>Alternative Transportation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skerr@wcpschools.wcpss.local</dc:creator>
  <cp:lastModifiedBy>skerr</cp:lastModifiedBy>
  <cp:revision>27</cp:revision>
  <dcterms:created xsi:type="dcterms:W3CDTF">2018-10-08T13:38:56Z</dcterms:created>
  <dcterms:modified xsi:type="dcterms:W3CDTF">2019-09-18T15:59:02Z</dcterms:modified>
</cp:coreProperties>
</file>